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7" r:id="rId3"/>
    <p:sldId id="258" r:id="rId4"/>
    <p:sldId id="262" r:id="rId5"/>
    <p:sldId id="267" r:id="rId6"/>
    <p:sldId id="268" r:id="rId7"/>
    <p:sldId id="269" r:id="rId8"/>
    <p:sldId id="270" r:id="rId9"/>
    <p:sldId id="271" r:id="rId10"/>
    <p:sldId id="272" r:id="rId11"/>
    <p:sldId id="273" r:id="rId12"/>
    <p:sldId id="274" r:id="rId13"/>
    <p:sldId id="275" r:id="rId14"/>
    <p:sldId id="297" r:id="rId15"/>
    <p:sldId id="298" r:id="rId16"/>
    <p:sldId id="296" r:id="rId17"/>
    <p:sldId id="282" r:id="rId18"/>
    <p:sldId id="283" r:id="rId19"/>
    <p:sldId id="284" r:id="rId20"/>
    <p:sldId id="264" r:id="rId21"/>
    <p:sldId id="265" r:id="rId22"/>
    <p:sldId id="266" r:id="rId23"/>
    <p:sldId id="277" r:id="rId24"/>
    <p:sldId id="278" r:id="rId25"/>
    <p:sldId id="279" r:id="rId26"/>
    <p:sldId id="280" r:id="rId27"/>
    <p:sldId id="281" r:id="rId28"/>
    <p:sldId id="285" r:id="rId29"/>
    <p:sldId id="286" r:id="rId30"/>
    <p:sldId id="287" r:id="rId31"/>
    <p:sldId id="288" r:id="rId32"/>
    <p:sldId id="289" r:id="rId33"/>
    <p:sldId id="290" r:id="rId34"/>
    <p:sldId id="291" r:id="rId35"/>
    <p:sldId id="292" r:id="rId36"/>
    <p:sldId id="293" r:id="rId37"/>
    <p:sldId id="294" r:id="rId38"/>
    <p:sldId id="295" r:id="rId39"/>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594"/>
    <a:srgbClr val="2A5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56978" autoAdjust="0"/>
  </p:normalViewPr>
  <p:slideViewPr>
    <p:cSldViewPr snapToGrid="0">
      <p:cViewPr>
        <p:scale>
          <a:sx n="44" d="100"/>
          <a:sy n="44" d="100"/>
        </p:scale>
        <p:origin x="-169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C5343A3-A3EB-44D8-B275-3418F5AB456A}" type="datetimeFigureOut">
              <a:rPr lang="en-AU" smtClean="0"/>
              <a:t>12/05/2022</a:t>
            </a:fld>
            <a:endParaRPr lang="en-AU"/>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DA85178-2041-456D-840E-470C6B6928DB}" type="slidenum">
              <a:rPr lang="en-AU" smtClean="0"/>
              <a:t>‹#›</a:t>
            </a:fld>
            <a:endParaRPr lang="en-AU"/>
          </a:p>
        </p:txBody>
      </p:sp>
    </p:spTree>
    <p:extLst>
      <p:ext uri="{BB962C8B-B14F-4D97-AF65-F5344CB8AC3E}">
        <p14:creationId xmlns:p14="http://schemas.microsoft.com/office/powerpoint/2010/main" val="255496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camwatch.gov.au/report-a-sca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scamwatch.gov.au/get-help"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u.norton.com/internetsecurity-privacy.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kaspersky.com.au/resource-center/definitions/sharewar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1</a:t>
            </a:fld>
            <a:endParaRPr lang="en-AU"/>
          </a:p>
        </p:txBody>
      </p:sp>
    </p:spTree>
    <p:extLst>
      <p:ext uri="{BB962C8B-B14F-4D97-AF65-F5344CB8AC3E}">
        <p14:creationId xmlns:p14="http://schemas.microsoft.com/office/powerpoint/2010/main" val="582712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Scamwatch indicates that Phishing is by far the most commonly reported type of scam in Australia but you will see later how it compares with how much money is lost.</a:t>
            </a:r>
          </a:p>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10</a:t>
            </a:fld>
            <a:endParaRPr lang="en-AU"/>
          </a:p>
        </p:txBody>
      </p:sp>
    </p:spTree>
    <p:extLst>
      <p:ext uri="{BB962C8B-B14F-4D97-AF65-F5344CB8AC3E}">
        <p14:creationId xmlns:p14="http://schemas.microsoft.com/office/powerpoint/2010/main" val="169851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Scamwatch indicates that Phishing is by far the most commonly reported type of scam in Australia </a:t>
            </a:r>
          </a:p>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11</a:t>
            </a:fld>
            <a:endParaRPr lang="en-AU"/>
          </a:p>
        </p:txBody>
      </p:sp>
    </p:spTree>
    <p:extLst>
      <p:ext uri="{BB962C8B-B14F-4D97-AF65-F5344CB8AC3E}">
        <p14:creationId xmlns:p14="http://schemas.microsoft.com/office/powerpoint/2010/main" val="211977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you check the sender on a spam or scam email you might note the email address is not related to the organisation the sender claims to represent. Spelling mistakes are also an indicator of a scam email.</a:t>
            </a:r>
          </a:p>
          <a:p>
            <a:endParaRPr lang="en-US" dirty="0"/>
          </a:p>
        </p:txBody>
      </p:sp>
      <p:sp>
        <p:nvSpPr>
          <p:cNvPr id="4" name="Slide Number Placeholder 3"/>
          <p:cNvSpPr>
            <a:spLocks noGrp="1"/>
          </p:cNvSpPr>
          <p:nvPr>
            <p:ph type="sldNum" sz="quarter" idx="5"/>
          </p:nvPr>
        </p:nvSpPr>
        <p:spPr/>
        <p:txBody>
          <a:bodyPr/>
          <a:lstStyle/>
          <a:p>
            <a:fld id="{BDA85178-2041-456D-840E-470C6B6928DB}" type="slidenum">
              <a:rPr lang="en-AU" smtClean="0"/>
              <a:t>12</a:t>
            </a:fld>
            <a:endParaRPr lang="en-AU"/>
          </a:p>
        </p:txBody>
      </p:sp>
    </p:spTree>
    <p:extLst>
      <p:ext uri="{BB962C8B-B14F-4D97-AF65-F5344CB8AC3E}">
        <p14:creationId xmlns:p14="http://schemas.microsoft.com/office/powerpoint/2010/main" val="2694787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13</a:t>
            </a:fld>
            <a:endParaRPr lang="en-AU"/>
          </a:p>
        </p:txBody>
      </p:sp>
    </p:spTree>
    <p:extLst>
      <p:ext uri="{BB962C8B-B14F-4D97-AF65-F5344CB8AC3E}">
        <p14:creationId xmlns:p14="http://schemas.microsoft.com/office/powerpoint/2010/main" val="1567285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14</a:t>
            </a:fld>
            <a:endParaRPr lang="en-AU"/>
          </a:p>
        </p:txBody>
      </p:sp>
    </p:spTree>
    <p:extLst>
      <p:ext uri="{BB962C8B-B14F-4D97-AF65-F5344CB8AC3E}">
        <p14:creationId xmlns:p14="http://schemas.microsoft.com/office/powerpoint/2010/main" val="544390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15</a:t>
            </a:fld>
            <a:endParaRPr lang="en-AU"/>
          </a:p>
        </p:txBody>
      </p:sp>
    </p:spTree>
    <p:extLst>
      <p:ext uri="{BB962C8B-B14F-4D97-AF65-F5344CB8AC3E}">
        <p14:creationId xmlns:p14="http://schemas.microsoft.com/office/powerpoint/2010/main" val="1219841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Exe files are executable files. When you download programs they are executable files and sometimes come in the for of a zip file first. Once you unzip the file there may be an executable file in there. Once you click on that, that’s when you may be opening malicious software.</a:t>
            </a:r>
          </a:p>
        </p:txBody>
      </p:sp>
      <p:sp>
        <p:nvSpPr>
          <p:cNvPr id="4" name="Slide Number Placeholder 3"/>
          <p:cNvSpPr>
            <a:spLocks noGrp="1"/>
          </p:cNvSpPr>
          <p:nvPr>
            <p:ph type="sldNum" sz="quarter" idx="5"/>
          </p:nvPr>
        </p:nvSpPr>
        <p:spPr/>
        <p:txBody>
          <a:bodyPr/>
          <a:lstStyle/>
          <a:p>
            <a:fld id="{BDA85178-2041-456D-840E-470C6B6928DB}" type="slidenum">
              <a:rPr lang="en-AU" smtClean="0"/>
              <a:t>16</a:t>
            </a:fld>
            <a:endParaRPr lang="en-AU"/>
          </a:p>
        </p:txBody>
      </p:sp>
    </p:spTree>
    <p:extLst>
      <p:ext uri="{BB962C8B-B14F-4D97-AF65-F5344CB8AC3E}">
        <p14:creationId xmlns:p14="http://schemas.microsoft.com/office/powerpoint/2010/main" val="252934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Has the greatest amount of loss and it is one of the most least reported.</a:t>
            </a:r>
          </a:p>
          <a:p>
            <a:r>
              <a:rPr lang="en-US" altLang="en-US" dirty="0"/>
              <a:t>That could be because the loss is greater.</a:t>
            </a:r>
          </a:p>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17</a:t>
            </a:fld>
            <a:endParaRPr lang="en-AU"/>
          </a:p>
        </p:txBody>
      </p:sp>
    </p:spTree>
    <p:extLst>
      <p:ext uri="{BB962C8B-B14F-4D97-AF65-F5344CB8AC3E}">
        <p14:creationId xmlns:p14="http://schemas.microsoft.com/office/powerpoint/2010/main" val="1611446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18</a:t>
            </a:fld>
            <a:endParaRPr lang="en-AU"/>
          </a:p>
        </p:txBody>
      </p:sp>
    </p:spTree>
    <p:extLst>
      <p:ext uri="{BB962C8B-B14F-4D97-AF65-F5344CB8AC3E}">
        <p14:creationId xmlns:p14="http://schemas.microsoft.com/office/powerpoint/2010/main" val="1067616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2D2D2D"/>
                </a:solidFill>
                <a:effectLst/>
                <a:latin typeface="-apple-system"/>
              </a:rPr>
              <a:t>Steve is a 65-year-old who lives alone in retirement.</a:t>
            </a:r>
          </a:p>
          <a:p>
            <a:pPr algn="l"/>
            <a:r>
              <a:rPr lang="en-AU" b="0" i="0" dirty="0">
                <a:solidFill>
                  <a:srgbClr val="2D2D2D"/>
                </a:solidFill>
                <a:effectLst/>
                <a:latin typeface="-apple-system"/>
              </a:rPr>
              <a:t>Not long after his wife’s death, he received an unexpected call about an investment opportunity. The cold-callers sounded very professional and seemed to have excellent knowledge of investment matters. They answered all of Steve’s questions and their initial contact was followed up with calls from ‘senior advisors’.</a:t>
            </a:r>
          </a:p>
          <a:p>
            <a:pPr algn="l"/>
            <a:endParaRPr lang="en-AU" b="0" i="0" dirty="0">
              <a:solidFill>
                <a:srgbClr val="2D2D2D"/>
              </a:solidFill>
              <a:effectLst/>
              <a:latin typeface="-apple-system"/>
            </a:endParaRPr>
          </a:p>
          <a:p>
            <a:pPr algn="l"/>
            <a:r>
              <a:rPr lang="en-AU" b="0" i="0" dirty="0">
                <a:solidFill>
                  <a:srgbClr val="2D2D2D"/>
                </a:solidFill>
                <a:effectLst/>
                <a:latin typeface="-apple-system"/>
              </a:rPr>
              <a:t>Over the next 12 months, Steve made a number of transfers to the 'investment professionals', initially starting with $10 000. He was referred to a very professional looking website and set up a login account, which showed his money increasing in value as the market ‘went up’. Confident the system was working, he invested more money, to a total of $200 000.</a:t>
            </a:r>
          </a:p>
          <a:p>
            <a:pPr algn="l"/>
            <a:endParaRPr lang="en-AU" b="1" i="0" dirty="0">
              <a:solidFill>
                <a:srgbClr val="353637"/>
              </a:solidFill>
              <a:effectLst/>
              <a:latin typeface="Montserrat" panose="00000500000000000000" pitchFamily="2" charset="0"/>
            </a:endParaRPr>
          </a:p>
          <a:p>
            <a:pPr algn="l"/>
            <a:r>
              <a:rPr lang="en-AU" b="1" i="0" dirty="0">
                <a:solidFill>
                  <a:srgbClr val="353637"/>
                </a:solidFill>
                <a:effectLst/>
                <a:latin typeface="Montserrat" panose="00000500000000000000" pitchFamily="2" charset="0"/>
              </a:rPr>
              <a:t>Always</a:t>
            </a:r>
            <a:r>
              <a:rPr lang="en-AU" b="0" i="0" dirty="0">
                <a:solidFill>
                  <a:srgbClr val="555555"/>
                </a:solidFill>
                <a:effectLst/>
                <a:latin typeface="Montserrat" panose="00000500000000000000" pitchFamily="2" charset="0"/>
              </a:rPr>
              <a:t> seek independent financial advice before making an investment.</a:t>
            </a:r>
          </a:p>
          <a:p>
            <a:pPr algn="l"/>
            <a:r>
              <a:rPr lang="en-AU" b="0" i="0" dirty="0">
                <a:solidFill>
                  <a:srgbClr val="2D2D2D"/>
                </a:solidFill>
                <a:effectLst/>
                <a:latin typeface="-apple-system"/>
              </a:rPr>
              <a:t>He only realised that the investment scheme was a scam when the website went down and he could no longer access his account or contact the offshore group by phone.</a:t>
            </a:r>
          </a:p>
          <a:p>
            <a:pPr algn="l"/>
            <a:r>
              <a:rPr lang="en-AU" b="0" i="0" dirty="0">
                <a:solidFill>
                  <a:srgbClr val="2D2D2D"/>
                </a:solidFill>
                <a:effectLst/>
                <a:latin typeface="-apple-system"/>
              </a:rPr>
              <a:t>He then did some research and discovered the company was fake and not registered with the Australian Securities Investment Commission (ASIC) but he was too embarrassed to tell anyone or report it to police. He was contacted by police after they discovered his name on bank transfers made to known fraudsters.</a:t>
            </a:r>
          </a:p>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19</a:t>
            </a:fld>
            <a:endParaRPr lang="en-AU"/>
          </a:p>
        </p:txBody>
      </p:sp>
    </p:spTree>
    <p:extLst>
      <p:ext uri="{BB962C8B-B14F-4D97-AF65-F5344CB8AC3E}">
        <p14:creationId xmlns:p14="http://schemas.microsoft.com/office/powerpoint/2010/main" val="336060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2</a:t>
            </a:fld>
            <a:endParaRPr lang="en-AU"/>
          </a:p>
        </p:txBody>
      </p:sp>
    </p:spTree>
    <p:extLst>
      <p:ext uri="{BB962C8B-B14F-4D97-AF65-F5344CB8AC3E}">
        <p14:creationId xmlns:p14="http://schemas.microsoft.com/office/powerpoint/2010/main" val="2543988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Every time I talk about these types of scams someone tells me that they have received these types of messages.</a:t>
            </a:r>
          </a:p>
        </p:txBody>
      </p:sp>
      <p:sp>
        <p:nvSpPr>
          <p:cNvPr id="4" name="Slide Number Placeholder 3"/>
          <p:cNvSpPr>
            <a:spLocks noGrp="1"/>
          </p:cNvSpPr>
          <p:nvPr>
            <p:ph type="sldNum" sz="quarter" idx="5"/>
          </p:nvPr>
        </p:nvSpPr>
        <p:spPr/>
        <p:txBody>
          <a:bodyPr/>
          <a:lstStyle/>
          <a:p>
            <a:fld id="{BDA85178-2041-456D-840E-470C6B6928DB}" type="slidenum">
              <a:rPr lang="en-AU" smtClean="0"/>
              <a:t>20</a:t>
            </a:fld>
            <a:endParaRPr lang="en-AU"/>
          </a:p>
        </p:txBody>
      </p:sp>
    </p:spTree>
    <p:extLst>
      <p:ext uri="{BB962C8B-B14F-4D97-AF65-F5344CB8AC3E}">
        <p14:creationId xmlns:p14="http://schemas.microsoft.com/office/powerpoint/2010/main" val="3055110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21</a:t>
            </a:fld>
            <a:endParaRPr lang="en-AU"/>
          </a:p>
        </p:txBody>
      </p:sp>
    </p:spTree>
    <p:extLst>
      <p:ext uri="{BB962C8B-B14F-4D97-AF65-F5344CB8AC3E}">
        <p14:creationId xmlns:p14="http://schemas.microsoft.com/office/powerpoint/2010/main" val="952364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On the 6th of October, 2021 a 91 year old male from the local area received a call from an Indian sounding male named Ian NICHOLSON who stated that his bank details had been hacked and he was calling to assist him in fixing the issue.</a:t>
            </a:r>
          </a:p>
          <a:p>
            <a:pPr>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During the phone call, the elderly male was deceived into downloading software to his computer that would give the caller access and use of his computer.</a:t>
            </a:r>
          </a:p>
          <a:p>
            <a:pPr>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From there, NICHOLSON accessed  his bank account and transferred $3,000 AUD to another bank account.</a:t>
            </a:r>
          </a:p>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NICHOLSON then attempted to transfer further funds from another bank account of his but the transaction was blocked due to suspected fraudulent activity. As the elderly male could see these transfers happing in real time on his computer and saw the alert of suspected fraud, he questioned NICHOLSON's actions where the call abruptly ended.</a:t>
            </a:r>
          </a:p>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Following these incidents, STARLING contacted his bank regarding the matter.</a:t>
            </a:r>
          </a:p>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STARLING's bank account compromised;. He lost $3000.</a:t>
            </a:r>
          </a:p>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22</a:t>
            </a:fld>
            <a:endParaRPr lang="en-AU"/>
          </a:p>
        </p:txBody>
      </p:sp>
    </p:spTree>
    <p:extLst>
      <p:ext uri="{BB962C8B-B14F-4D97-AF65-F5344CB8AC3E}">
        <p14:creationId xmlns:p14="http://schemas.microsoft.com/office/powerpoint/2010/main" val="135042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23</a:t>
            </a:fld>
            <a:endParaRPr lang="en-AU"/>
          </a:p>
        </p:txBody>
      </p:sp>
    </p:spTree>
    <p:extLst>
      <p:ext uri="{BB962C8B-B14F-4D97-AF65-F5344CB8AC3E}">
        <p14:creationId xmlns:p14="http://schemas.microsoft.com/office/powerpoint/2010/main" val="2820628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24</a:t>
            </a:fld>
            <a:endParaRPr lang="en-AU"/>
          </a:p>
        </p:txBody>
      </p:sp>
    </p:spTree>
    <p:extLst>
      <p:ext uri="{BB962C8B-B14F-4D97-AF65-F5344CB8AC3E}">
        <p14:creationId xmlns:p14="http://schemas.microsoft.com/office/powerpoint/2010/main" val="3688096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indent="0">
              <a:lnSpc>
                <a:spcPct val="107000"/>
              </a:lnSpc>
              <a:spcAft>
                <a:spcPts val="800"/>
              </a:spcAft>
              <a:buNone/>
            </a:pPr>
            <a:r>
              <a:rPr lang="en-AU" sz="1050" b="1" dirty="0"/>
              <a:t>→ </a:t>
            </a:r>
            <a:r>
              <a:rPr lang="en-AU" b="1" dirty="0">
                <a:solidFill>
                  <a:srgbClr val="352F52"/>
                </a:solidFill>
                <a:effectLst/>
                <a:ea typeface="Times New Roman" panose="02020603050405020304" pitchFamily="18" charset="0"/>
                <a:cs typeface="Times New Roman" panose="02020603050405020304" pitchFamily="18" charset="0"/>
              </a:rPr>
              <a:t>Vaccination scams</a:t>
            </a:r>
            <a:endParaRPr lang="en-AU" sz="1050" dirty="0">
              <a:effectLst/>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en-AU" dirty="0">
                <a:solidFill>
                  <a:srgbClr val="2D2D2D"/>
                </a:solidFill>
                <a:effectLst/>
                <a:ea typeface="Times New Roman" panose="02020603050405020304" pitchFamily="18" charset="0"/>
                <a:cs typeface="Times New Roman" panose="02020603050405020304" pitchFamily="18" charset="0"/>
              </a:rPr>
              <a:t>Scammers are requesting payment for vaccines or for early access to vaccines.</a:t>
            </a:r>
            <a:endParaRPr lang="en-AU" dirty="0">
              <a:solidFill>
                <a:srgbClr val="2D2D2D"/>
              </a:solidFill>
              <a:effectLst/>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en-AU" dirty="0">
                <a:solidFill>
                  <a:srgbClr val="2D2D2D"/>
                </a:solidFill>
                <a:effectLst/>
                <a:ea typeface="Times New Roman" panose="02020603050405020304" pitchFamily="18" charset="0"/>
                <a:cs typeface="Times New Roman" panose="02020603050405020304" pitchFamily="18" charset="0"/>
              </a:rPr>
              <a:t>Scammers are offering to mail vaccines.</a:t>
            </a:r>
            <a:endParaRPr lang="en-AU" dirty="0">
              <a:solidFill>
                <a:srgbClr val="2D2D2D"/>
              </a:solidFill>
              <a:effectLst/>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en-AU" dirty="0">
                <a:solidFill>
                  <a:srgbClr val="2D2D2D"/>
                </a:solidFill>
                <a:effectLst/>
                <a:ea typeface="Times New Roman" panose="02020603050405020304" pitchFamily="18" charset="0"/>
                <a:cs typeface="Times New Roman" panose="02020603050405020304" pitchFamily="18" charset="0"/>
              </a:rPr>
              <a:t>Scammers are offering to pay money as an investment opportunity in the Pfizer vaccine.</a:t>
            </a:r>
            <a:endParaRPr lang="en-AU" dirty="0">
              <a:solidFill>
                <a:srgbClr val="2D2D2D"/>
              </a:solidFill>
              <a:effectLst/>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en-AU" dirty="0">
                <a:solidFill>
                  <a:srgbClr val="2D2D2D"/>
                </a:solidFill>
                <a:effectLst/>
                <a:ea typeface="Times New Roman" panose="02020603050405020304" pitchFamily="18" charset="0"/>
                <a:cs typeface="Times New Roman" panose="02020603050405020304" pitchFamily="18" charset="0"/>
              </a:rPr>
              <a:t>Scammers are creating fake surveys related to vaccines that offer prizes or early access.</a:t>
            </a:r>
            <a:endParaRPr lang="en-AU" dirty="0">
              <a:solidFill>
                <a:srgbClr val="2D2D2D"/>
              </a:solidFill>
              <a:effectLst/>
              <a:ea typeface="Calibri" panose="020F0502020204030204" pitchFamily="34" charset="0"/>
              <a:cs typeface="Times New Roman" panose="02020603050405020304" pitchFamily="18" charset="0"/>
            </a:endParaRPr>
          </a:p>
          <a:p>
            <a:pPr marL="0" indent="0" algn="just">
              <a:buNone/>
            </a:pPr>
            <a:r>
              <a:rPr lang="en-AU" sz="1100" b="0" i="0" dirty="0">
                <a:solidFill>
                  <a:srgbClr val="FF0000"/>
                </a:solidFill>
                <a:effectLst/>
                <a:latin typeface="-apple-system"/>
              </a:rPr>
              <a:t>If you have been scammed or have seen a scam, you can </a:t>
            </a:r>
            <a:r>
              <a:rPr lang="en-AU" sz="1100" b="0" i="0" u="sng" dirty="0">
                <a:solidFill>
                  <a:srgbClr val="FF0000"/>
                </a:solidFill>
                <a:effectLst/>
                <a:latin typeface="-apple-system"/>
                <a:hlinkClick r:id="rId3">
                  <a:extLst>
                    <a:ext uri="{A12FA001-AC4F-418D-AE19-62706E023703}">
                      <ahyp:hlinkClr xmlns:ahyp="http://schemas.microsoft.com/office/drawing/2018/hyperlinkcolor" xmlns="" val="tx"/>
                    </a:ext>
                  </a:extLst>
                </a:hlinkClick>
              </a:rPr>
              <a:t>make a report</a:t>
            </a:r>
            <a:r>
              <a:rPr lang="en-AU" sz="1100" b="0" i="0" dirty="0">
                <a:solidFill>
                  <a:srgbClr val="FF0000"/>
                </a:solidFill>
                <a:effectLst/>
                <a:latin typeface="-apple-system"/>
              </a:rPr>
              <a:t> on the Scamwatch website, and find more information about </a:t>
            </a:r>
            <a:r>
              <a:rPr lang="en-AU" sz="1100" b="0" i="0" u="sng" dirty="0">
                <a:solidFill>
                  <a:srgbClr val="FF0000"/>
                </a:solidFill>
                <a:effectLst/>
                <a:latin typeface="-apple-system"/>
                <a:hlinkClick r:id="rId4">
                  <a:extLst>
                    <a:ext uri="{A12FA001-AC4F-418D-AE19-62706E023703}">
                      <ahyp:hlinkClr xmlns:ahyp="http://schemas.microsoft.com/office/drawing/2018/hyperlinkcolor" xmlns="" val="tx"/>
                    </a:ext>
                  </a:extLst>
                </a:hlinkClick>
              </a:rPr>
              <a:t>where to get help</a:t>
            </a:r>
            <a:r>
              <a:rPr lang="en-AU" sz="1100" b="0" i="0" dirty="0">
                <a:solidFill>
                  <a:srgbClr val="FF0000"/>
                </a:solidFill>
                <a:effectLst/>
                <a:latin typeface="-apple-system"/>
              </a:rPr>
              <a:t>.</a:t>
            </a:r>
            <a:endParaRPr lang="en-AU" sz="1100" dirty="0">
              <a:solidFill>
                <a:srgbClr val="FF0000"/>
              </a:solidFill>
            </a:endParaRPr>
          </a:p>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25</a:t>
            </a:fld>
            <a:endParaRPr lang="en-AU"/>
          </a:p>
        </p:txBody>
      </p:sp>
    </p:spTree>
    <p:extLst>
      <p:ext uri="{BB962C8B-B14F-4D97-AF65-F5344CB8AC3E}">
        <p14:creationId xmlns:p14="http://schemas.microsoft.com/office/powerpoint/2010/main" val="1446933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Romance scams</a:t>
            </a:r>
            <a:endParaRPr lang="en-AU" dirty="0"/>
          </a:p>
          <a:p>
            <a:r>
              <a:rPr lang="en-AU" dirty="0"/>
              <a:t>This is also known as ‘catfishing’. </a:t>
            </a:r>
          </a:p>
          <a:p>
            <a:r>
              <a:rPr lang="en-AU" dirty="0"/>
              <a:t>Romance scams take advantage of people who are looking for romantic partners, often via social media or dating sites. They pretend to be interested in the person in order to gain money and information. In some cases, it can be hard to tell if the person is real or not. In many cases, they may go to elaborate lengths to make the person believe they are real.</a:t>
            </a:r>
            <a:endParaRPr lang="en-US" altLang="en-US" dirty="0"/>
          </a:p>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26</a:t>
            </a:fld>
            <a:endParaRPr lang="en-AU"/>
          </a:p>
        </p:txBody>
      </p:sp>
    </p:spTree>
    <p:extLst>
      <p:ext uri="{BB962C8B-B14F-4D97-AF65-F5344CB8AC3E}">
        <p14:creationId xmlns:p14="http://schemas.microsoft.com/office/powerpoint/2010/main" val="4240799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solidFill>
                  <a:schemeClr val="tx1"/>
                </a:solidFill>
                <a:highlight>
                  <a:srgbClr val="000000"/>
                </a:highlight>
              </a:rPr>
              <a:t>→ </a:t>
            </a:r>
            <a:r>
              <a:rPr lang="en-AU" dirty="0">
                <a:solidFill>
                  <a:schemeClr val="tx1"/>
                </a:solidFill>
                <a:highlight>
                  <a:srgbClr val="000000"/>
                </a:highlight>
                <a:latin typeface="Arial" panose="020B0604020202020204" pitchFamily="34" charset="0"/>
                <a:cs typeface="Arial" panose="020B0604020202020204" pitchFamily="34" charset="0"/>
              </a:rPr>
              <a:t>Scammers typically create fake online profiles designed to lure you in. They may use a fictional name, or falsely take on the identities of real, trusted people such as military personnel, aid workers or professionals working abroad. Dating scams account for a significant amount of financial loss in Australia.</a:t>
            </a:r>
          </a:p>
          <a:p>
            <a:endParaRPr lang="en-AU" b="1" dirty="0">
              <a:solidFill>
                <a:schemeClr val="tx1"/>
              </a:solidFill>
              <a:highlight>
                <a:srgbClr val="000000"/>
              </a:highlight>
            </a:endParaRPr>
          </a:p>
          <a:p>
            <a:r>
              <a:rPr lang="en-AU" b="1" dirty="0">
                <a:solidFill>
                  <a:schemeClr val="tx1"/>
                </a:solidFill>
                <a:highlight>
                  <a:srgbClr val="000000"/>
                </a:highlight>
              </a:rPr>
              <a:t>→ </a:t>
            </a:r>
            <a:r>
              <a:rPr lang="en-AU" dirty="0">
                <a:solidFill>
                  <a:schemeClr val="tx1"/>
                </a:solidFill>
                <a:highlight>
                  <a:srgbClr val="000000"/>
                </a:highlight>
                <a:latin typeface="Arial" panose="020B0604020202020204" pitchFamily="34" charset="0"/>
                <a:cs typeface="Arial" panose="020B0604020202020204" pitchFamily="34" charset="0"/>
              </a:rPr>
              <a:t>Once they have gained your trust they will start asking for money and gifts.</a:t>
            </a:r>
          </a:p>
          <a:p>
            <a:endParaRPr lang="en-AU" dirty="0">
              <a:solidFill>
                <a:schemeClr val="tx1"/>
              </a:solidFill>
              <a:highlight>
                <a:srgbClr val="000000"/>
              </a:highlight>
              <a:latin typeface="Arial" panose="020B0604020202020204" pitchFamily="34" charset="0"/>
              <a:cs typeface="Arial" panose="020B0604020202020204" pitchFamily="34" charset="0"/>
            </a:endParaRPr>
          </a:p>
          <a:p>
            <a:pPr>
              <a:lnSpc>
                <a:spcPct val="107000"/>
              </a:lnSpc>
              <a:spcAft>
                <a:spcPts val="800"/>
              </a:spcAft>
            </a:pPr>
            <a:r>
              <a:rPr lang="en-AU" sz="1200" dirty="0">
                <a:solidFill>
                  <a:schemeClr val="tx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ROMANCE SCAM</a:t>
            </a:r>
          </a:p>
          <a:p>
            <a:pPr>
              <a:lnSpc>
                <a:spcPct val="107000"/>
              </a:lnSpc>
              <a:spcAft>
                <a:spcPts val="800"/>
              </a:spcAft>
            </a:pPr>
            <a:r>
              <a:rPr lang="en-AU" sz="1200" dirty="0">
                <a:solidFill>
                  <a:schemeClr val="tx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Between 00:01 on Saturday 21 August 2021 and 23:59 on Tuesday 28 September 2021</a:t>
            </a:r>
          </a:p>
          <a:p>
            <a:pPr>
              <a:lnSpc>
                <a:spcPct val="107000"/>
              </a:lnSpc>
              <a:spcAft>
                <a:spcPts val="800"/>
              </a:spcAft>
            </a:pPr>
            <a:r>
              <a:rPr lang="en-AU" sz="1200" dirty="0">
                <a:solidFill>
                  <a:schemeClr val="tx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A lady met a guy on a dating site Tinder, in early August 2021. They were getting on well. He told me his name was Mike and that he grew up in the Hornsby area and was working FIFO (Fly In Fly Out) to Indonesia and was stuck in Indonesia currently due to the borders been closed. </a:t>
            </a:r>
          </a:p>
          <a:p>
            <a:pPr>
              <a:lnSpc>
                <a:spcPct val="107000"/>
              </a:lnSpc>
              <a:spcAft>
                <a:spcPts val="800"/>
              </a:spcAft>
            </a:pPr>
            <a:endParaRPr lang="en-AU" sz="1200" dirty="0">
              <a:solidFill>
                <a:schemeClr val="tx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solidFill>
                  <a:schemeClr val="tx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She gained his trust and  started sending him money to help support him until he can return to Australia.  MADE 9 TRANSFERS TOTALLING $34875</a:t>
            </a:r>
          </a:p>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27</a:t>
            </a:fld>
            <a:endParaRPr lang="en-AU"/>
          </a:p>
        </p:txBody>
      </p:sp>
    </p:spTree>
    <p:extLst>
      <p:ext uri="{BB962C8B-B14F-4D97-AF65-F5344CB8AC3E}">
        <p14:creationId xmlns:p14="http://schemas.microsoft.com/office/powerpoint/2010/main" val="1541860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t>PUPPY DOG SCAM – FACEBOOK MARKET PLACE</a:t>
            </a:r>
          </a:p>
          <a:p>
            <a:pPr marL="0" marR="0" lvl="0" indent="0" algn="l" defTabSz="762000" rtl="0" eaLnBrk="0" fontAlgn="base" latinLnBrk="0" hangingPunct="0">
              <a:lnSpc>
                <a:spcPct val="100000"/>
              </a:lnSpc>
              <a:spcBef>
                <a:spcPct val="30000"/>
              </a:spcBef>
              <a:spcAft>
                <a:spcPct val="0"/>
              </a:spcAft>
              <a:buClrTx/>
              <a:buSzTx/>
              <a:buFontTx/>
              <a:buNone/>
              <a:tabLst/>
              <a:defRP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762000" rtl="0" eaLnBrk="0" fontAlgn="base" latinLnBrk="0" hangingPunct="0">
              <a:lnSpc>
                <a:spcPct val="100000"/>
              </a:lnSpc>
              <a:spcBef>
                <a:spcPct val="30000"/>
              </a:spcBef>
              <a:spcAft>
                <a:spcPct val="0"/>
              </a:spcAft>
              <a:buClrTx/>
              <a:buSzTx/>
              <a:buFontTx/>
              <a:buNone/>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A lady found the Facebook page 'Australian Shepherds for sale' and contacted them via Facebook Messenger. After back and forth messaging, the lady paid the scammer a deposit of $500  via direct bank transfer. </a:t>
            </a:r>
          </a:p>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last contact the lady had with the scammer was via Facebook Messenger, where the scammer stated that they had been stopped on the journey, from Medowie to Dee Why, by RSPCA rangers, who confiscated the puppy. The scammer then asked the lady for more money in order to get the puppy back, to which the lady refused. </a:t>
            </a:r>
          </a:p>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lady though it was sus.  After police checked the phone number provided was St Vincent's Private Hospital, Melbourne.</a:t>
            </a:r>
          </a:p>
          <a:p>
            <a:pPr marL="0" marR="0" lvl="0" indent="0" algn="l" defTabSz="762000" rtl="0" eaLnBrk="0" fontAlgn="base" latinLnBrk="0" hangingPunct="0">
              <a:lnSpc>
                <a:spcPct val="100000"/>
              </a:lnSpc>
              <a:spcBef>
                <a:spcPct val="30000"/>
              </a:spcBef>
              <a:spcAft>
                <a:spcPct val="0"/>
              </a:spcAft>
              <a:buClrTx/>
              <a:buSzTx/>
              <a:buFontTx/>
              <a:buNone/>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a:t>
            </a:r>
          </a:p>
          <a:p>
            <a:r>
              <a:rPr lang="en-AU" altLang="en-US" dirty="0"/>
              <a:t>Make sure you buy from a legit business. If the price or value is too good to be true it probably is. </a:t>
            </a:r>
          </a:p>
          <a:p>
            <a:endParaRPr lang="en-AU" altLang="en-US" dirty="0"/>
          </a:p>
          <a:p>
            <a:r>
              <a:rPr lang="en-AU" altLang="en-US" dirty="0"/>
              <a:t>Classified scams such as Car Sales. Com. You get emails from prospective buyers offering a ridiculous amount of money but they want the car before you get the cash.  Don’t send any money in advance.</a:t>
            </a:r>
          </a:p>
          <a:p>
            <a:endParaRPr lang="en-AU" altLang="en-US" dirty="0"/>
          </a:p>
          <a:p>
            <a:r>
              <a:rPr lang="en-AU" altLang="en-US" dirty="0"/>
              <a:t>The website is authentic but the people answering your ads aren’t.</a:t>
            </a:r>
          </a:p>
          <a:p>
            <a:endParaRPr lang="en-AU" altLang="en-US" dirty="0"/>
          </a:p>
          <a:p>
            <a:r>
              <a:rPr lang="en-AU" altLang="en-US" dirty="0"/>
              <a:t>There are many fake websites with adverts on Facebook offering cheap products. BEWARE. Do you homework to see if it’s a legitimate site.</a:t>
            </a:r>
          </a:p>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28</a:t>
            </a:fld>
            <a:endParaRPr lang="en-AU"/>
          </a:p>
        </p:txBody>
      </p:sp>
    </p:spTree>
    <p:extLst>
      <p:ext uri="{BB962C8B-B14F-4D97-AF65-F5344CB8AC3E}">
        <p14:creationId xmlns:p14="http://schemas.microsoft.com/office/powerpoint/2010/main" val="3664856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cases where tree-trimming businesses have offered discount rates ‘today only as we’re in your </a:t>
            </a:r>
            <a:r>
              <a:rPr lang="en-US" dirty="0" err="1"/>
              <a:t>neighbourhood</a:t>
            </a:r>
            <a:r>
              <a:rPr lang="en-US" dirty="0"/>
              <a:t>’. Upon completion of the job they ask for more money</a:t>
            </a:r>
          </a:p>
          <a:p>
            <a:r>
              <a:rPr lang="en-US" dirty="0"/>
              <a:t>on the grounds that the job was bigger than they thought. On occasion they have even taken older community members to the bank to get more money for them. </a:t>
            </a:r>
          </a:p>
          <a:p>
            <a:endParaRPr lang="en-US" dirty="0"/>
          </a:p>
          <a:p>
            <a:r>
              <a:rPr lang="en-US" dirty="0"/>
              <a:t>Its been a bit quiet due to lockdowns </a:t>
            </a:r>
            <a:r>
              <a:rPr lang="en-US" dirty="0" err="1"/>
              <a:t>etc</a:t>
            </a:r>
            <a:r>
              <a:rPr lang="en-US" dirty="0"/>
              <a:t>, but summer is coming, borders are opening. Be on the lookout. If in doubt speak with a trusted friend or family member.</a:t>
            </a:r>
          </a:p>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29</a:t>
            </a:fld>
            <a:endParaRPr lang="en-AU"/>
          </a:p>
        </p:txBody>
      </p:sp>
    </p:spTree>
    <p:extLst>
      <p:ext uri="{BB962C8B-B14F-4D97-AF65-F5344CB8AC3E}">
        <p14:creationId xmlns:p14="http://schemas.microsoft.com/office/powerpoint/2010/main" val="366458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3</a:t>
            </a:fld>
            <a:endParaRPr lang="en-AU"/>
          </a:p>
        </p:txBody>
      </p:sp>
    </p:spTree>
    <p:extLst>
      <p:ext uri="{BB962C8B-B14F-4D97-AF65-F5344CB8AC3E}">
        <p14:creationId xmlns:p14="http://schemas.microsoft.com/office/powerpoint/2010/main" val="2181840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30</a:t>
            </a:fld>
            <a:endParaRPr lang="en-AU"/>
          </a:p>
        </p:txBody>
      </p:sp>
    </p:spTree>
    <p:extLst>
      <p:ext uri="{BB962C8B-B14F-4D97-AF65-F5344CB8AC3E}">
        <p14:creationId xmlns:p14="http://schemas.microsoft.com/office/powerpoint/2010/main" val="1839769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31</a:t>
            </a:fld>
            <a:endParaRPr lang="en-AU"/>
          </a:p>
        </p:txBody>
      </p:sp>
    </p:spTree>
    <p:extLst>
      <p:ext uri="{BB962C8B-B14F-4D97-AF65-F5344CB8AC3E}">
        <p14:creationId xmlns:p14="http://schemas.microsoft.com/office/powerpoint/2010/main" val="3254663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32</a:t>
            </a:fld>
            <a:endParaRPr lang="en-AU"/>
          </a:p>
        </p:txBody>
      </p:sp>
    </p:spTree>
    <p:extLst>
      <p:ext uri="{BB962C8B-B14F-4D97-AF65-F5344CB8AC3E}">
        <p14:creationId xmlns:p14="http://schemas.microsoft.com/office/powerpoint/2010/main" val="4103142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33</a:t>
            </a:fld>
            <a:endParaRPr lang="en-AU"/>
          </a:p>
        </p:txBody>
      </p:sp>
    </p:spTree>
    <p:extLst>
      <p:ext uri="{BB962C8B-B14F-4D97-AF65-F5344CB8AC3E}">
        <p14:creationId xmlns:p14="http://schemas.microsoft.com/office/powerpoint/2010/main" val="1953244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Acronym</a:t>
            </a:r>
            <a:endParaRPr lang="en-AU" dirty="0"/>
          </a:p>
          <a:p>
            <a:r>
              <a:rPr lang="en-AU" dirty="0"/>
              <a:t>S – stay safe – don’t give out your personal information to people /places you don’t know or haven’t verified</a:t>
            </a:r>
          </a:p>
          <a:p>
            <a:r>
              <a:rPr lang="en-AU" dirty="0"/>
              <a:t>M – don’t Meet up – meeting up with someone online could be dangerous.</a:t>
            </a:r>
          </a:p>
          <a:p>
            <a:r>
              <a:rPr lang="en-AU" dirty="0"/>
              <a:t>A – Accepting Files – accepting emails, files </a:t>
            </a:r>
            <a:r>
              <a:rPr lang="en-AU" dirty="0" err="1"/>
              <a:t>ect</a:t>
            </a:r>
            <a:r>
              <a:rPr lang="en-AU" dirty="0"/>
              <a:t> from people or companies you don’t know can cause you a lot of problems later down the track</a:t>
            </a:r>
          </a:p>
          <a:p>
            <a:r>
              <a:rPr lang="en-AU" dirty="0"/>
              <a:t>R – Reliable – check information before you believe it is the person or website you are dealing with</a:t>
            </a:r>
          </a:p>
          <a:p>
            <a:r>
              <a:rPr lang="en-AU" dirty="0"/>
              <a:t>T – Tell someone – If you have been scammed, be sure to tell someone, report it to police. Don’t be embarrassed as it can happen to anyone.</a:t>
            </a:r>
          </a:p>
        </p:txBody>
      </p:sp>
      <p:sp>
        <p:nvSpPr>
          <p:cNvPr id="4" name="Slide Number Placeholder 3"/>
          <p:cNvSpPr>
            <a:spLocks noGrp="1"/>
          </p:cNvSpPr>
          <p:nvPr>
            <p:ph type="sldNum" sz="quarter" idx="5"/>
          </p:nvPr>
        </p:nvSpPr>
        <p:spPr/>
        <p:txBody>
          <a:bodyPr/>
          <a:lstStyle/>
          <a:p>
            <a:fld id="{BDA85178-2041-456D-840E-470C6B6928DB}" type="slidenum">
              <a:rPr lang="en-AU" smtClean="0"/>
              <a:t>34</a:t>
            </a:fld>
            <a:endParaRPr lang="en-AU"/>
          </a:p>
        </p:txBody>
      </p:sp>
    </p:spTree>
    <p:extLst>
      <p:ext uri="{BB962C8B-B14F-4D97-AF65-F5344CB8AC3E}">
        <p14:creationId xmlns:p14="http://schemas.microsoft.com/office/powerpoint/2010/main" val="3517715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35</a:t>
            </a:fld>
            <a:endParaRPr lang="en-AU"/>
          </a:p>
        </p:txBody>
      </p:sp>
    </p:spTree>
    <p:extLst>
      <p:ext uri="{BB962C8B-B14F-4D97-AF65-F5344CB8AC3E}">
        <p14:creationId xmlns:p14="http://schemas.microsoft.com/office/powerpoint/2010/main" val="2763691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36</a:t>
            </a:fld>
            <a:endParaRPr lang="en-AU"/>
          </a:p>
        </p:txBody>
      </p:sp>
    </p:spTree>
    <p:extLst>
      <p:ext uri="{BB962C8B-B14F-4D97-AF65-F5344CB8AC3E}">
        <p14:creationId xmlns:p14="http://schemas.microsoft.com/office/powerpoint/2010/main" val="2024303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37</a:t>
            </a:fld>
            <a:endParaRPr lang="en-AU"/>
          </a:p>
        </p:txBody>
      </p:sp>
    </p:spTree>
    <p:extLst>
      <p:ext uri="{BB962C8B-B14F-4D97-AF65-F5344CB8AC3E}">
        <p14:creationId xmlns:p14="http://schemas.microsoft.com/office/powerpoint/2010/main" val="137624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38</a:t>
            </a:fld>
            <a:endParaRPr lang="en-AU"/>
          </a:p>
        </p:txBody>
      </p:sp>
    </p:spTree>
    <p:extLst>
      <p:ext uri="{BB962C8B-B14F-4D97-AF65-F5344CB8AC3E}">
        <p14:creationId xmlns:p14="http://schemas.microsoft.com/office/powerpoint/2010/main" val="270068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4</a:t>
            </a:fld>
            <a:endParaRPr lang="en-AU"/>
          </a:p>
        </p:txBody>
      </p:sp>
    </p:spTree>
    <p:extLst>
      <p:ext uri="{BB962C8B-B14F-4D97-AF65-F5344CB8AC3E}">
        <p14:creationId xmlns:p14="http://schemas.microsoft.com/office/powerpoint/2010/main" val="190674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sz="1200" b="0" dirty="0"/>
              <a:t>Make sure if you are receiving a credit card or licence in the mail that you look out for it in the mail. If you haven’t received it be sure to contact your provider. </a:t>
            </a:r>
          </a:p>
          <a:p>
            <a:endParaRPr lang="en-AU" altLang="en-US" sz="1200" b="1" dirty="0"/>
          </a:p>
          <a:p>
            <a:r>
              <a:rPr lang="en-AU" dirty="0"/>
              <a:t>1 in 4 Australians have been a victim of identity crime at some point in their lives</a:t>
            </a:r>
            <a:r>
              <a:rPr lang="en-AU" dirty="0">
                <a:solidFill>
                  <a:srgbClr val="333333"/>
                </a:solidFill>
              </a:rPr>
              <a:t>.</a:t>
            </a:r>
          </a:p>
        </p:txBody>
      </p:sp>
      <p:sp>
        <p:nvSpPr>
          <p:cNvPr id="4" name="Slide Number Placeholder 3"/>
          <p:cNvSpPr>
            <a:spLocks noGrp="1"/>
          </p:cNvSpPr>
          <p:nvPr>
            <p:ph type="sldNum" sz="quarter" idx="5"/>
          </p:nvPr>
        </p:nvSpPr>
        <p:spPr/>
        <p:txBody>
          <a:bodyPr/>
          <a:lstStyle/>
          <a:p>
            <a:fld id="{BDA85178-2041-456D-840E-470C6B6928DB}" type="slidenum">
              <a:rPr lang="en-AU" smtClean="0"/>
              <a:t>5</a:t>
            </a:fld>
            <a:endParaRPr lang="en-AU"/>
          </a:p>
        </p:txBody>
      </p:sp>
    </p:spTree>
    <p:extLst>
      <p:ext uri="{BB962C8B-B14F-4D97-AF65-F5344CB8AC3E}">
        <p14:creationId xmlns:p14="http://schemas.microsoft.com/office/powerpoint/2010/main" val="218881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sz="1200" b="1" dirty="0"/>
              <a:t>Don’t use public </a:t>
            </a:r>
            <a:r>
              <a:rPr lang="en-AU" altLang="en-US" sz="1200" b="1" dirty="0" err="1"/>
              <a:t>wi</a:t>
            </a:r>
            <a:r>
              <a:rPr lang="en-AU" altLang="en-US" sz="1200" b="1" dirty="0"/>
              <a:t> fi to access personal information such as bank accounts. Think about a VPN. </a:t>
            </a:r>
            <a:r>
              <a:rPr lang="en-AU" b="0" i="0" dirty="0">
                <a:solidFill>
                  <a:srgbClr val="202124"/>
                </a:solidFill>
                <a:effectLst/>
                <a:latin typeface="Google Sans"/>
              </a:rPr>
              <a:t>virtual private network – IP ADDRESS</a:t>
            </a:r>
          </a:p>
          <a:p>
            <a:endParaRPr lang="en-AU" b="0" i="0" dirty="0">
              <a:solidFill>
                <a:srgbClr val="585858"/>
              </a:solidFill>
              <a:effectLst/>
              <a:latin typeface="Arial" panose="020B0604020202020204" pitchFamily="34" charset="0"/>
            </a:endParaRPr>
          </a:p>
          <a:p>
            <a:r>
              <a:rPr lang="en-AU" b="0" i="0" dirty="0">
                <a:solidFill>
                  <a:srgbClr val="585858"/>
                </a:solidFill>
                <a:effectLst/>
                <a:latin typeface="Arial" panose="020B0604020202020204" pitchFamily="34" charset="0"/>
              </a:rPr>
              <a:t>A virtual private network gives you </a:t>
            </a:r>
            <a:r>
              <a:rPr lang="en-AU" b="0" i="0" u="none" strike="noStrike" dirty="0">
                <a:solidFill>
                  <a:srgbClr val="0089C6"/>
                </a:solidFill>
                <a:effectLst/>
                <a:latin typeface="Arial" panose="020B0604020202020204" pitchFamily="34" charset="0"/>
                <a:hlinkClick r:id="rId3"/>
              </a:rPr>
              <a:t>online privacy</a:t>
            </a:r>
            <a:r>
              <a:rPr lang="en-AU" b="0" i="0" dirty="0">
                <a:solidFill>
                  <a:srgbClr val="585858"/>
                </a:solidFill>
                <a:effectLst/>
                <a:latin typeface="Arial" panose="020B0604020202020204" pitchFamily="34" charset="0"/>
              </a:rPr>
              <a:t> and keep you anonymous by creating a private network from a public Internet connection. Most important, VPN services establish secure and encrypted connections, guaranteed to provide greater privacy than even a secured Wi-Fi hotspot. Google VPN and will give you more info.</a:t>
            </a:r>
            <a:endParaRPr lang="en-AU" altLang="en-US" sz="1200" b="1" dirty="0"/>
          </a:p>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6</a:t>
            </a:fld>
            <a:endParaRPr lang="en-AU"/>
          </a:p>
        </p:txBody>
      </p:sp>
    </p:spTree>
    <p:extLst>
      <p:ext uri="{BB962C8B-B14F-4D97-AF65-F5344CB8AC3E}">
        <p14:creationId xmlns:p14="http://schemas.microsoft.com/office/powerpoint/2010/main" val="184988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DA85178-2041-456D-840E-470C6B6928DB}" type="slidenum">
              <a:rPr lang="en-AU" smtClean="0"/>
              <a:t>7</a:t>
            </a:fld>
            <a:endParaRPr lang="en-AU"/>
          </a:p>
        </p:txBody>
      </p:sp>
    </p:spTree>
    <p:extLst>
      <p:ext uri="{BB962C8B-B14F-4D97-AF65-F5344CB8AC3E}">
        <p14:creationId xmlns:p14="http://schemas.microsoft.com/office/powerpoint/2010/main" val="316251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AU" b="1" i="0" dirty="0">
                <a:solidFill>
                  <a:srgbClr val="8F8F8F"/>
                </a:solidFill>
                <a:effectLst/>
                <a:latin typeface="MuseoSans"/>
              </a:rPr>
              <a:t>How do you get ADWARE </a:t>
            </a:r>
            <a:r>
              <a:rPr lang="en-AU" b="0" i="0" dirty="0" err="1">
                <a:solidFill>
                  <a:srgbClr val="8F8F8F"/>
                </a:solidFill>
                <a:effectLst/>
                <a:latin typeface="MuseoSans"/>
              </a:rPr>
              <a:t>Adware</a:t>
            </a:r>
            <a:r>
              <a:rPr lang="en-AU" b="0" i="0" dirty="0">
                <a:solidFill>
                  <a:srgbClr val="8F8F8F"/>
                </a:solidFill>
                <a:effectLst/>
                <a:latin typeface="MuseoSans"/>
              </a:rPr>
              <a:t> normally comes in software/programmes that you download from the internet – usually freeware or </a:t>
            </a:r>
            <a:r>
              <a:rPr lang="en-AU" b="0" i="0" u="none" strike="noStrike" dirty="0">
                <a:solidFill>
                  <a:srgbClr val="006D5C"/>
                </a:solidFill>
                <a:effectLst/>
                <a:latin typeface="MuseoSans"/>
                <a:hlinkClick r:id="rId3"/>
              </a:rPr>
              <a:t>shareware</a:t>
            </a:r>
            <a:r>
              <a:rPr lang="en-AU" b="0" i="0" dirty="0">
                <a:solidFill>
                  <a:srgbClr val="8F8F8F"/>
                </a:solidFill>
                <a:effectLst/>
                <a:latin typeface="MuseoSans"/>
              </a:rPr>
              <a:t> – and it secretly installs itself onto your device without your knowledge.</a:t>
            </a:r>
          </a:p>
          <a:p>
            <a:pPr algn="l" fontAlgn="base"/>
            <a:r>
              <a:rPr lang="en-AU" b="0" i="0" dirty="0">
                <a:solidFill>
                  <a:srgbClr val="8F8F8F"/>
                </a:solidFill>
                <a:effectLst/>
                <a:latin typeface="MuseoSans"/>
              </a:rPr>
              <a:t>Free software which contains some ads may be annoying but is not illegal</a:t>
            </a:r>
          </a:p>
          <a:p>
            <a:endParaRPr lang="en-AU" b="0" i="0" dirty="0">
              <a:solidFill>
                <a:srgbClr val="202124"/>
              </a:solidFill>
              <a:effectLst/>
              <a:latin typeface="arial" panose="020B0604020202020204" pitchFamily="34" charset="0"/>
            </a:endParaRPr>
          </a:p>
          <a:p>
            <a:r>
              <a:rPr lang="en-AU" b="1" i="0" dirty="0">
                <a:solidFill>
                  <a:srgbClr val="8F8F8F"/>
                </a:solidFill>
                <a:effectLst/>
                <a:latin typeface="MuseoSans"/>
              </a:rPr>
              <a:t>How do you get SPYWARE </a:t>
            </a:r>
            <a:r>
              <a:rPr lang="en-AU" b="0" i="0" dirty="0">
                <a:solidFill>
                  <a:srgbClr val="202124"/>
                </a:solidFill>
                <a:effectLst/>
                <a:latin typeface="arial" panose="020B0604020202020204" pitchFamily="34" charset="0"/>
              </a:rPr>
              <a:t>Some common ways your device might become infected with spyware include: </a:t>
            </a:r>
            <a:r>
              <a:rPr lang="en-AU" b="1" i="0" dirty="0">
                <a:solidFill>
                  <a:srgbClr val="202124"/>
                </a:solidFill>
                <a:effectLst/>
                <a:latin typeface="arial" panose="020B0604020202020204" pitchFamily="34" charset="0"/>
              </a:rPr>
              <a:t>Accepting a prompt or pop-up without reading it first</a:t>
            </a:r>
            <a:r>
              <a:rPr lang="en-AU" b="0" i="0" dirty="0">
                <a:solidFill>
                  <a:srgbClr val="202124"/>
                </a:solidFill>
                <a:effectLst/>
                <a:latin typeface="arial" panose="020B0604020202020204" pitchFamily="34" charset="0"/>
              </a:rPr>
              <a:t>. Downloading software from an unreliable source. Opening email attachments from unknown senders</a:t>
            </a:r>
          </a:p>
          <a:p>
            <a:endParaRPr lang="en-AU" b="0" i="0" dirty="0">
              <a:solidFill>
                <a:srgbClr val="202124"/>
              </a:solidFill>
              <a:effectLst/>
              <a:latin typeface="arial" panose="020B0604020202020204" pitchFamily="34" charset="0"/>
            </a:endParaRPr>
          </a:p>
          <a:p>
            <a:r>
              <a:rPr lang="en-AU" b="1" i="0" dirty="0">
                <a:solidFill>
                  <a:srgbClr val="8F8F8F"/>
                </a:solidFill>
                <a:effectLst/>
                <a:latin typeface="MuseoSans"/>
              </a:rPr>
              <a:t>How do you get RANSOMWARE </a:t>
            </a:r>
            <a:r>
              <a:rPr lang="en-AU" b="0" i="0" dirty="0">
                <a:solidFill>
                  <a:srgbClr val="282829"/>
                </a:solidFill>
                <a:effectLst/>
                <a:latin typeface="-apple-system"/>
              </a:rPr>
              <a:t>Typically, a computer becomes infected with ransomware through a malicious email, containing a malicious link or file attachment. Once you click either of those, the ransomware will start doing its thing, installing itself on the victim’s computer.</a:t>
            </a:r>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8</a:t>
            </a:fld>
            <a:endParaRPr lang="en-AU"/>
          </a:p>
        </p:txBody>
      </p:sp>
    </p:spTree>
    <p:extLst>
      <p:ext uri="{BB962C8B-B14F-4D97-AF65-F5344CB8AC3E}">
        <p14:creationId xmlns:p14="http://schemas.microsoft.com/office/powerpoint/2010/main" val="179925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you think your computer has been infected with malware, install and run anti-malware and firewall software. This may help fix minor infections. Otherwise have an IT specialist to fix your computer.</a:t>
            </a:r>
          </a:p>
          <a:p>
            <a:endParaRPr lang="en-AU" dirty="0"/>
          </a:p>
        </p:txBody>
      </p:sp>
      <p:sp>
        <p:nvSpPr>
          <p:cNvPr id="4" name="Slide Number Placeholder 3"/>
          <p:cNvSpPr>
            <a:spLocks noGrp="1"/>
          </p:cNvSpPr>
          <p:nvPr>
            <p:ph type="sldNum" sz="quarter" idx="5"/>
          </p:nvPr>
        </p:nvSpPr>
        <p:spPr/>
        <p:txBody>
          <a:bodyPr/>
          <a:lstStyle/>
          <a:p>
            <a:fld id="{BDA85178-2041-456D-840E-470C6B6928DB}" type="slidenum">
              <a:rPr lang="en-AU" smtClean="0"/>
              <a:t>9</a:t>
            </a:fld>
            <a:endParaRPr lang="en-AU"/>
          </a:p>
        </p:txBody>
      </p:sp>
    </p:spTree>
    <p:extLst>
      <p:ext uri="{BB962C8B-B14F-4D97-AF65-F5344CB8AC3E}">
        <p14:creationId xmlns:p14="http://schemas.microsoft.com/office/powerpoint/2010/main" val="499774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5CE2B-27E3-4E82-8124-63FD12E3BC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0B6444CD-19A1-4FA0-9450-5C67BA768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C4837B93-1FEB-4219-AB4E-94A59DDE1879}"/>
              </a:ext>
            </a:extLst>
          </p:cNvPr>
          <p:cNvSpPr>
            <a:spLocks noGrp="1"/>
          </p:cNvSpPr>
          <p:nvPr>
            <p:ph type="dt" sz="half" idx="10"/>
          </p:nvPr>
        </p:nvSpPr>
        <p:spPr/>
        <p:txBody>
          <a:bodyPr/>
          <a:lstStyle/>
          <a:p>
            <a:fld id="{672ACFD6-2A14-4947-8D0B-B15129FA5026}" type="datetime1">
              <a:rPr lang="en-AU" smtClean="0"/>
              <a:t>12/05/2022</a:t>
            </a:fld>
            <a:endParaRPr lang="en-AU"/>
          </a:p>
        </p:txBody>
      </p:sp>
      <p:sp>
        <p:nvSpPr>
          <p:cNvPr id="5" name="Footer Placeholder 4">
            <a:extLst>
              <a:ext uri="{FF2B5EF4-FFF2-40B4-BE49-F238E27FC236}">
                <a16:creationId xmlns:a16="http://schemas.microsoft.com/office/drawing/2014/main" xmlns="" id="{87AAAF23-5099-47E0-88B1-1885A9100E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BDC3DA49-3DED-47AD-AC4C-DAA91AF44474}"/>
              </a:ext>
            </a:extLst>
          </p:cNvPr>
          <p:cNvSpPr>
            <a:spLocks noGrp="1"/>
          </p:cNvSpPr>
          <p:nvPr>
            <p:ph type="sldNum" sz="quarter" idx="12"/>
          </p:nvPr>
        </p:nvSpPr>
        <p:spPr/>
        <p:txBody>
          <a:bodyPr/>
          <a:lstStyle/>
          <a:p>
            <a:fld id="{16DA865B-E7D7-4BCB-B4C3-DB797149269F}" type="slidenum">
              <a:rPr lang="en-AU" smtClean="0"/>
              <a:t>‹#›</a:t>
            </a:fld>
            <a:endParaRPr lang="en-AU"/>
          </a:p>
        </p:txBody>
      </p:sp>
    </p:spTree>
    <p:extLst>
      <p:ext uri="{BB962C8B-B14F-4D97-AF65-F5344CB8AC3E}">
        <p14:creationId xmlns:p14="http://schemas.microsoft.com/office/powerpoint/2010/main" val="294497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54555-F522-4E01-B788-EC637C4799B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61610E05-BA23-4BBB-A143-0E3AB71901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5C976F66-5E01-469C-89EE-74449168F846}"/>
              </a:ext>
            </a:extLst>
          </p:cNvPr>
          <p:cNvSpPr>
            <a:spLocks noGrp="1"/>
          </p:cNvSpPr>
          <p:nvPr>
            <p:ph type="dt" sz="half" idx="10"/>
          </p:nvPr>
        </p:nvSpPr>
        <p:spPr/>
        <p:txBody>
          <a:bodyPr/>
          <a:lstStyle/>
          <a:p>
            <a:fld id="{BBE7155A-4377-4740-B1D2-99BEF32D7B43}" type="datetime1">
              <a:rPr lang="en-AU" smtClean="0"/>
              <a:t>12/05/2022</a:t>
            </a:fld>
            <a:endParaRPr lang="en-AU"/>
          </a:p>
        </p:txBody>
      </p:sp>
      <p:sp>
        <p:nvSpPr>
          <p:cNvPr id="5" name="Footer Placeholder 4">
            <a:extLst>
              <a:ext uri="{FF2B5EF4-FFF2-40B4-BE49-F238E27FC236}">
                <a16:creationId xmlns:a16="http://schemas.microsoft.com/office/drawing/2014/main" xmlns="" id="{95790051-38A7-4730-986F-5F2D786789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2CEFACAE-A7E4-4FF2-AC7A-C89262C2EACC}"/>
              </a:ext>
            </a:extLst>
          </p:cNvPr>
          <p:cNvSpPr>
            <a:spLocks noGrp="1"/>
          </p:cNvSpPr>
          <p:nvPr>
            <p:ph type="sldNum" sz="quarter" idx="12"/>
          </p:nvPr>
        </p:nvSpPr>
        <p:spPr/>
        <p:txBody>
          <a:bodyPr/>
          <a:lstStyle/>
          <a:p>
            <a:fld id="{16DA865B-E7D7-4BCB-B4C3-DB797149269F}" type="slidenum">
              <a:rPr lang="en-AU" smtClean="0"/>
              <a:t>‹#›</a:t>
            </a:fld>
            <a:endParaRPr lang="en-AU"/>
          </a:p>
        </p:txBody>
      </p:sp>
    </p:spTree>
    <p:extLst>
      <p:ext uri="{BB962C8B-B14F-4D97-AF65-F5344CB8AC3E}">
        <p14:creationId xmlns:p14="http://schemas.microsoft.com/office/powerpoint/2010/main" val="313958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19E4BFB-B693-46B0-B4B7-C52E0A1958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45803019-1F4C-48D1-B4D4-38B04DF8B5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9B448DB1-D199-4F93-93D8-E98FBF78264F}"/>
              </a:ext>
            </a:extLst>
          </p:cNvPr>
          <p:cNvSpPr>
            <a:spLocks noGrp="1"/>
          </p:cNvSpPr>
          <p:nvPr>
            <p:ph type="dt" sz="half" idx="10"/>
          </p:nvPr>
        </p:nvSpPr>
        <p:spPr/>
        <p:txBody>
          <a:bodyPr/>
          <a:lstStyle/>
          <a:p>
            <a:fld id="{96632BE3-D538-484F-A2B8-5DFA3C2974AD}" type="datetime1">
              <a:rPr lang="en-AU" smtClean="0"/>
              <a:t>12/05/2022</a:t>
            </a:fld>
            <a:endParaRPr lang="en-AU"/>
          </a:p>
        </p:txBody>
      </p:sp>
      <p:sp>
        <p:nvSpPr>
          <p:cNvPr id="5" name="Footer Placeholder 4">
            <a:extLst>
              <a:ext uri="{FF2B5EF4-FFF2-40B4-BE49-F238E27FC236}">
                <a16:creationId xmlns:a16="http://schemas.microsoft.com/office/drawing/2014/main" xmlns="" id="{30E02343-72E9-4AA8-93DD-3C83C2591B4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3E7094C0-602F-402B-9A34-B8F4423AFC56}"/>
              </a:ext>
            </a:extLst>
          </p:cNvPr>
          <p:cNvSpPr>
            <a:spLocks noGrp="1"/>
          </p:cNvSpPr>
          <p:nvPr>
            <p:ph type="sldNum" sz="quarter" idx="12"/>
          </p:nvPr>
        </p:nvSpPr>
        <p:spPr/>
        <p:txBody>
          <a:bodyPr/>
          <a:lstStyle/>
          <a:p>
            <a:fld id="{16DA865B-E7D7-4BCB-B4C3-DB797149269F}" type="slidenum">
              <a:rPr lang="en-AU" smtClean="0"/>
              <a:t>‹#›</a:t>
            </a:fld>
            <a:endParaRPr lang="en-AU"/>
          </a:p>
        </p:txBody>
      </p:sp>
    </p:spTree>
    <p:extLst>
      <p:ext uri="{BB962C8B-B14F-4D97-AF65-F5344CB8AC3E}">
        <p14:creationId xmlns:p14="http://schemas.microsoft.com/office/powerpoint/2010/main" val="426813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1727F5-A2CE-41E7-9910-103B53B3A17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9E29B609-B60E-4CA8-BF96-D99A2D9A9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3CE5D49C-15E6-42B1-8379-9F82B4DD8DFC}"/>
              </a:ext>
            </a:extLst>
          </p:cNvPr>
          <p:cNvSpPr>
            <a:spLocks noGrp="1"/>
          </p:cNvSpPr>
          <p:nvPr>
            <p:ph type="dt" sz="half" idx="10"/>
          </p:nvPr>
        </p:nvSpPr>
        <p:spPr/>
        <p:txBody>
          <a:bodyPr/>
          <a:lstStyle/>
          <a:p>
            <a:fld id="{59D7AF2F-F8BA-4470-9D91-B9A3DCFFF5B7}" type="datetime1">
              <a:rPr lang="en-AU" smtClean="0"/>
              <a:t>12/05/2022</a:t>
            </a:fld>
            <a:endParaRPr lang="en-AU"/>
          </a:p>
        </p:txBody>
      </p:sp>
      <p:sp>
        <p:nvSpPr>
          <p:cNvPr id="5" name="Footer Placeholder 4">
            <a:extLst>
              <a:ext uri="{FF2B5EF4-FFF2-40B4-BE49-F238E27FC236}">
                <a16:creationId xmlns:a16="http://schemas.microsoft.com/office/drawing/2014/main" xmlns="" id="{011016B2-61DB-4FF8-B7DB-8FDA8AEC784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D672FFFA-E383-4976-B3F6-3ECA21049D48}"/>
              </a:ext>
            </a:extLst>
          </p:cNvPr>
          <p:cNvSpPr>
            <a:spLocks noGrp="1"/>
          </p:cNvSpPr>
          <p:nvPr>
            <p:ph type="sldNum" sz="quarter" idx="12"/>
          </p:nvPr>
        </p:nvSpPr>
        <p:spPr/>
        <p:txBody>
          <a:bodyPr/>
          <a:lstStyle/>
          <a:p>
            <a:fld id="{16DA865B-E7D7-4BCB-B4C3-DB797149269F}" type="slidenum">
              <a:rPr lang="en-AU" smtClean="0"/>
              <a:t>‹#›</a:t>
            </a:fld>
            <a:endParaRPr lang="en-AU"/>
          </a:p>
        </p:txBody>
      </p:sp>
    </p:spTree>
    <p:extLst>
      <p:ext uri="{BB962C8B-B14F-4D97-AF65-F5344CB8AC3E}">
        <p14:creationId xmlns:p14="http://schemas.microsoft.com/office/powerpoint/2010/main" val="307646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FE3902-DFC5-426B-81B3-B873C9B704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33B479F7-1388-442B-ADF7-4DF6F6E9C5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3161EA9-5624-4709-82D9-36A364B50428}"/>
              </a:ext>
            </a:extLst>
          </p:cNvPr>
          <p:cNvSpPr>
            <a:spLocks noGrp="1"/>
          </p:cNvSpPr>
          <p:nvPr>
            <p:ph type="dt" sz="half" idx="10"/>
          </p:nvPr>
        </p:nvSpPr>
        <p:spPr/>
        <p:txBody>
          <a:bodyPr/>
          <a:lstStyle/>
          <a:p>
            <a:fld id="{8F1574A4-7665-4DAC-B44C-E2B823374834}" type="datetime1">
              <a:rPr lang="en-AU" smtClean="0"/>
              <a:t>12/05/2022</a:t>
            </a:fld>
            <a:endParaRPr lang="en-AU"/>
          </a:p>
        </p:txBody>
      </p:sp>
      <p:sp>
        <p:nvSpPr>
          <p:cNvPr id="5" name="Footer Placeholder 4">
            <a:extLst>
              <a:ext uri="{FF2B5EF4-FFF2-40B4-BE49-F238E27FC236}">
                <a16:creationId xmlns:a16="http://schemas.microsoft.com/office/drawing/2014/main" xmlns="" id="{CE24102C-A6E4-400F-AE38-3B858870B33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A62458DB-746F-469E-900D-BE981CD6CAB4}"/>
              </a:ext>
            </a:extLst>
          </p:cNvPr>
          <p:cNvSpPr>
            <a:spLocks noGrp="1"/>
          </p:cNvSpPr>
          <p:nvPr>
            <p:ph type="sldNum" sz="quarter" idx="12"/>
          </p:nvPr>
        </p:nvSpPr>
        <p:spPr/>
        <p:txBody>
          <a:bodyPr/>
          <a:lstStyle/>
          <a:p>
            <a:fld id="{16DA865B-E7D7-4BCB-B4C3-DB797149269F}" type="slidenum">
              <a:rPr lang="en-AU" smtClean="0"/>
              <a:t>‹#›</a:t>
            </a:fld>
            <a:endParaRPr lang="en-AU"/>
          </a:p>
        </p:txBody>
      </p:sp>
    </p:spTree>
    <p:extLst>
      <p:ext uri="{BB962C8B-B14F-4D97-AF65-F5344CB8AC3E}">
        <p14:creationId xmlns:p14="http://schemas.microsoft.com/office/powerpoint/2010/main" val="132236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AB8DBD-BF46-485A-83C2-704899736AE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A84CC24F-28B9-442D-9D3C-68C886B19D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D14B2445-7EB1-47FB-A66E-B5E2105264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220123B0-1C97-4D08-9A68-23F7E50F11CC}"/>
              </a:ext>
            </a:extLst>
          </p:cNvPr>
          <p:cNvSpPr>
            <a:spLocks noGrp="1"/>
          </p:cNvSpPr>
          <p:nvPr>
            <p:ph type="dt" sz="half" idx="10"/>
          </p:nvPr>
        </p:nvSpPr>
        <p:spPr/>
        <p:txBody>
          <a:bodyPr/>
          <a:lstStyle/>
          <a:p>
            <a:fld id="{3A5BC436-990F-407E-A526-1F574FF00A2F}" type="datetime1">
              <a:rPr lang="en-AU" smtClean="0"/>
              <a:t>12/05/2022</a:t>
            </a:fld>
            <a:endParaRPr lang="en-AU"/>
          </a:p>
        </p:txBody>
      </p:sp>
      <p:sp>
        <p:nvSpPr>
          <p:cNvPr id="6" name="Footer Placeholder 5">
            <a:extLst>
              <a:ext uri="{FF2B5EF4-FFF2-40B4-BE49-F238E27FC236}">
                <a16:creationId xmlns:a16="http://schemas.microsoft.com/office/drawing/2014/main" xmlns="" id="{CD7B3D33-2976-43BE-8A74-D6D3848397F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3212EFE6-3E95-40A1-A569-DEB279D463F7}"/>
              </a:ext>
            </a:extLst>
          </p:cNvPr>
          <p:cNvSpPr>
            <a:spLocks noGrp="1"/>
          </p:cNvSpPr>
          <p:nvPr>
            <p:ph type="sldNum" sz="quarter" idx="12"/>
          </p:nvPr>
        </p:nvSpPr>
        <p:spPr/>
        <p:txBody>
          <a:bodyPr/>
          <a:lstStyle/>
          <a:p>
            <a:fld id="{16DA865B-E7D7-4BCB-B4C3-DB797149269F}" type="slidenum">
              <a:rPr lang="en-AU" smtClean="0"/>
              <a:t>‹#›</a:t>
            </a:fld>
            <a:endParaRPr lang="en-AU"/>
          </a:p>
        </p:txBody>
      </p:sp>
    </p:spTree>
    <p:extLst>
      <p:ext uri="{BB962C8B-B14F-4D97-AF65-F5344CB8AC3E}">
        <p14:creationId xmlns:p14="http://schemas.microsoft.com/office/powerpoint/2010/main" val="347675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8E089B-9ED6-477B-9F7D-79B30724E19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CBCDD8FD-7793-43D6-BBCD-1D9E667C84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F9A3DC4-7533-4871-9BF9-5E11CB8E6E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0B56CE24-BDCA-4569-AD30-5396EE553B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326DDD4-2D96-4902-91BA-A26E173934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1AB2E8BE-1F72-4C30-A526-F7EDE5B2B216}"/>
              </a:ext>
            </a:extLst>
          </p:cNvPr>
          <p:cNvSpPr>
            <a:spLocks noGrp="1"/>
          </p:cNvSpPr>
          <p:nvPr>
            <p:ph type="dt" sz="half" idx="10"/>
          </p:nvPr>
        </p:nvSpPr>
        <p:spPr/>
        <p:txBody>
          <a:bodyPr/>
          <a:lstStyle/>
          <a:p>
            <a:fld id="{CDE3A443-00BE-419A-80DE-5C233586C1B2}" type="datetime1">
              <a:rPr lang="en-AU" smtClean="0"/>
              <a:t>12/05/2022</a:t>
            </a:fld>
            <a:endParaRPr lang="en-AU"/>
          </a:p>
        </p:txBody>
      </p:sp>
      <p:sp>
        <p:nvSpPr>
          <p:cNvPr id="8" name="Footer Placeholder 7">
            <a:extLst>
              <a:ext uri="{FF2B5EF4-FFF2-40B4-BE49-F238E27FC236}">
                <a16:creationId xmlns:a16="http://schemas.microsoft.com/office/drawing/2014/main" xmlns="" id="{F0CE9F36-687F-4559-8817-D249D4F4176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xmlns="" id="{2DE4102F-3F3E-4FE4-9663-E3D4B9ED4172}"/>
              </a:ext>
            </a:extLst>
          </p:cNvPr>
          <p:cNvSpPr>
            <a:spLocks noGrp="1"/>
          </p:cNvSpPr>
          <p:nvPr>
            <p:ph type="sldNum" sz="quarter" idx="12"/>
          </p:nvPr>
        </p:nvSpPr>
        <p:spPr/>
        <p:txBody>
          <a:bodyPr/>
          <a:lstStyle/>
          <a:p>
            <a:fld id="{16DA865B-E7D7-4BCB-B4C3-DB797149269F}" type="slidenum">
              <a:rPr lang="en-AU" smtClean="0"/>
              <a:t>‹#›</a:t>
            </a:fld>
            <a:endParaRPr lang="en-AU"/>
          </a:p>
        </p:txBody>
      </p:sp>
    </p:spTree>
    <p:extLst>
      <p:ext uri="{BB962C8B-B14F-4D97-AF65-F5344CB8AC3E}">
        <p14:creationId xmlns:p14="http://schemas.microsoft.com/office/powerpoint/2010/main" val="191361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79207-E4AB-4DA2-A4B2-A13302FFB39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D720626E-E77D-4735-817B-C3BF13AF3E0E}"/>
              </a:ext>
            </a:extLst>
          </p:cNvPr>
          <p:cNvSpPr>
            <a:spLocks noGrp="1"/>
          </p:cNvSpPr>
          <p:nvPr>
            <p:ph type="dt" sz="half" idx="10"/>
          </p:nvPr>
        </p:nvSpPr>
        <p:spPr/>
        <p:txBody>
          <a:bodyPr/>
          <a:lstStyle/>
          <a:p>
            <a:fld id="{A719066B-9C9A-4C3B-95CB-88964428D0BB}" type="datetime1">
              <a:rPr lang="en-AU" smtClean="0"/>
              <a:t>12/05/2022</a:t>
            </a:fld>
            <a:endParaRPr lang="en-AU"/>
          </a:p>
        </p:txBody>
      </p:sp>
      <p:sp>
        <p:nvSpPr>
          <p:cNvPr id="4" name="Footer Placeholder 3">
            <a:extLst>
              <a:ext uri="{FF2B5EF4-FFF2-40B4-BE49-F238E27FC236}">
                <a16:creationId xmlns:a16="http://schemas.microsoft.com/office/drawing/2014/main" xmlns="" id="{38AFD558-D977-4EEB-B105-77BE7B56257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xmlns="" id="{362742AC-6EEE-48E0-A4B2-D68BB7F0569D}"/>
              </a:ext>
            </a:extLst>
          </p:cNvPr>
          <p:cNvSpPr>
            <a:spLocks noGrp="1"/>
          </p:cNvSpPr>
          <p:nvPr>
            <p:ph type="sldNum" sz="quarter" idx="12"/>
          </p:nvPr>
        </p:nvSpPr>
        <p:spPr/>
        <p:txBody>
          <a:bodyPr/>
          <a:lstStyle/>
          <a:p>
            <a:fld id="{16DA865B-E7D7-4BCB-B4C3-DB797149269F}" type="slidenum">
              <a:rPr lang="en-AU" smtClean="0"/>
              <a:t>‹#›</a:t>
            </a:fld>
            <a:endParaRPr lang="en-AU"/>
          </a:p>
        </p:txBody>
      </p:sp>
    </p:spTree>
    <p:extLst>
      <p:ext uri="{BB962C8B-B14F-4D97-AF65-F5344CB8AC3E}">
        <p14:creationId xmlns:p14="http://schemas.microsoft.com/office/powerpoint/2010/main" val="222141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83D204A-A03D-4D0C-8854-DD7189FFEA72}"/>
              </a:ext>
            </a:extLst>
          </p:cNvPr>
          <p:cNvSpPr>
            <a:spLocks noGrp="1"/>
          </p:cNvSpPr>
          <p:nvPr>
            <p:ph type="dt" sz="half" idx="10"/>
          </p:nvPr>
        </p:nvSpPr>
        <p:spPr/>
        <p:txBody>
          <a:bodyPr/>
          <a:lstStyle/>
          <a:p>
            <a:fld id="{9F72240F-EECD-4153-AA0A-81C302310620}" type="datetime1">
              <a:rPr lang="en-AU" smtClean="0"/>
              <a:t>12/05/2022</a:t>
            </a:fld>
            <a:endParaRPr lang="en-AU"/>
          </a:p>
        </p:txBody>
      </p:sp>
      <p:sp>
        <p:nvSpPr>
          <p:cNvPr id="3" name="Footer Placeholder 2">
            <a:extLst>
              <a:ext uri="{FF2B5EF4-FFF2-40B4-BE49-F238E27FC236}">
                <a16:creationId xmlns:a16="http://schemas.microsoft.com/office/drawing/2014/main" xmlns="" id="{44F8C8B1-D65D-4AA6-AD97-6BD7BC6C12F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xmlns="" id="{2A678B95-A9B6-40E1-9FA5-B7472B6CB186}"/>
              </a:ext>
            </a:extLst>
          </p:cNvPr>
          <p:cNvSpPr>
            <a:spLocks noGrp="1"/>
          </p:cNvSpPr>
          <p:nvPr>
            <p:ph type="sldNum" sz="quarter" idx="12"/>
          </p:nvPr>
        </p:nvSpPr>
        <p:spPr/>
        <p:txBody>
          <a:bodyPr/>
          <a:lstStyle/>
          <a:p>
            <a:fld id="{16DA865B-E7D7-4BCB-B4C3-DB797149269F}" type="slidenum">
              <a:rPr lang="en-AU" smtClean="0"/>
              <a:t>‹#›</a:t>
            </a:fld>
            <a:endParaRPr lang="en-AU"/>
          </a:p>
        </p:txBody>
      </p:sp>
    </p:spTree>
    <p:extLst>
      <p:ext uri="{BB962C8B-B14F-4D97-AF65-F5344CB8AC3E}">
        <p14:creationId xmlns:p14="http://schemas.microsoft.com/office/powerpoint/2010/main" val="27696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67515-8B6F-4698-B3AC-0619AFFFC7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25F80447-1D01-491F-818B-92799CE1AD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A4108784-597E-424F-8B6A-1296EDCCE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C0CAC2E-DD15-4EC9-905D-49E9144A47E2}"/>
              </a:ext>
            </a:extLst>
          </p:cNvPr>
          <p:cNvSpPr>
            <a:spLocks noGrp="1"/>
          </p:cNvSpPr>
          <p:nvPr>
            <p:ph type="dt" sz="half" idx="10"/>
          </p:nvPr>
        </p:nvSpPr>
        <p:spPr/>
        <p:txBody>
          <a:bodyPr/>
          <a:lstStyle/>
          <a:p>
            <a:fld id="{EFDB0BD1-D9BD-4199-ADBC-1509E4634D53}" type="datetime1">
              <a:rPr lang="en-AU" smtClean="0"/>
              <a:t>12/05/2022</a:t>
            </a:fld>
            <a:endParaRPr lang="en-AU"/>
          </a:p>
        </p:txBody>
      </p:sp>
      <p:sp>
        <p:nvSpPr>
          <p:cNvPr id="6" name="Footer Placeholder 5">
            <a:extLst>
              <a:ext uri="{FF2B5EF4-FFF2-40B4-BE49-F238E27FC236}">
                <a16:creationId xmlns:a16="http://schemas.microsoft.com/office/drawing/2014/main" xmlns="" id="{99C17D67-8DA3-4267-B578-3E55E37BDC9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53C9BEFD-F09D-41B2-8B0D-AA4664EC48F3}"/>
              </a:ext>
            </a:extLst>
          </p:cNvPr>
          <p:cNvSpPr>
            <a:spLocks noGrp="1"/>
          </p:cNvSpPr>
          <p:nvPr>
            <p:ph type="sldNum" sz="quarter" idx="12"/>
          </p:nvPr>
        </p:nvSpPr>
        <p:spPr/>
        <p:txBody>
          <a:bodyPr/>
          <a:lstStyle/>
          <a:p>
            <a:fld id="{16DA865B-E7D7-4BCB-B4C3-DB797149269F}" type="slidenum">
              <a:rPr lang="en-AU" smtClean="0"/>
              <a:t>‹#›</a:t>
            </a:fld>
            <a:endParaRPr lang="en-AU"/>
          </a:p>
        </p:txBody>
      </p:sp>
    </p:spTree>
    <p:extLst>
      <p:ext uri="{BB962C8B-B14F-4D97-AF65-F5344CB8AC3E}">
        <p14:creationId xmlns:p14="http://schemas.microsoft.com/office/powerpoint/2010/main" val="379676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67791-DB44-4F6D-9783-541C7D828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6E6B78C1-9FF9-4602-BF51-44F1D0762C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xmlns="" id="{9F524FA9-9CA6-4251-BEE2-808CCF9CF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2D10F61-09D2-4B5B-99AF-2EB11F560EDE}"/>
              </a:ext>
            </a:extLst>
          </p:cNvPr>
          <p:cNvSpPr>
            <a:spLocks noGrp="1"/>
          </p:cNvSpPr>
          <p:nvPr>
            <p:ph type="dt" sz="half" idx="10"/>
          </p:nvPr>
        </p:nvSpPr>
        <p:spPr/>
        <p:txBody>
          <a:bodyPr/>
          <a:lstStyle/>
          <a:p>
            <a:fld id="{7FB9DF3A-5E00-41EA-96AE-0260D9828398}" type="datetime1">
              <a:rPr lang="en-AU" smtClean="0"/>
              <a:t>12/05/2022</a:t>
            </a:fld>
            <a:endParaRPr lang="en-AU"/>
          </a:p>
        </p:txBody>
      </p:sp>
      <p:sp>
        <p:nvSpPr>
          <p:cNvPr id="6" name="Footer Placeholder 5">
            <a:extLst>
              <a:ext uri="{FF2B5EF4-FFF2-40B4-BE49-F238E27FC236}">
                <a16:creationId xmlns:a16="http://schemas.microsoft.com/office/drawing/2014/main" xmlns="" id="{70B38EC4-BB3E-4F96-9C1E-560C7AF18CC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B09D9AAC-963D-4A88-9F4A-BED3D6353B15}"/>
              </a:ext>
            </a:extLst>
          </p:cNvPr>
          <p:cNvSpPr>
            <a:spLocks noGrp="1"/>
          </p:cNvSpPr>
          <p:nvPr>
            <p:ph type="sldNum" sz="quarter" idx="12"/>
          </p:nvPr>
        </p:nvSpPr>
        <p:spPr/>
        <p:txBody>
          <a:bodyPr/>
          <a:lstStyle/>
          <a:p>
            <a:fld id="{16DA865B-E7D7-4BCB-B4C3-DB797149269F}" type="slidenum">
              <a:rPr lang="en-AU" smtClean="0"/>
              <a:t>‹#›</a:t>
            </a:fld>
            <a:endParaRPr lang="en-AU"/>
          </a:p>
        </p:txBody>
      </p:sp>
    </p:spTree>
    <p:extLst>
      <p:ext uri="{BB962C8B-B14F-4D97-AF65-F5344CB8AC3E}">
        <p14:creationId xmlns:p14="http://schemas.microsoft.com/office/powerpoint/2010/main" val="180297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br"/>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2DB02A0-FD3F-462F-84A5-A4ECB934D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D0843071-7DD1-43D9-A0F2-FC29BCF154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F68856F-43C2-49C6-A170-CE33F1145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57BBF-C6AC-461E-A8B3-86F0ABE2C613}" type="datetime1">
              <a:rPr lang="en-AU" smtClean="0"/>
              <a:t>12/05/2022</a:t>
            </a:fld>
            <a:endParaRPr lang="en-AU"/>
          </a:p>
        </p:txBody>
      </p:sp>
      <p:sp>
        <p:nvSpPr>
          <p:cNvPr id="5" name="Footer Placeholder 4">
            <a:extLst>
              <a:ext uri="{FF2B5EF4-FFF2-40B4-BE49-F238E27FC236}">
                <a16:creationId xmlns:a16="http://schemas.microsoft.com/office/drawing/2014/main" xmlns="" id="{5DDE1C65-6965-4E5E-8E37-DAFAA5936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xmlns="" id="{BBC7C7E1-7CA2-44F3-8A04-70971BAF2C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A865B-E7D7-4BCB-B4C3-DB797149269F}" type="slidenum">
              <a:rPr lang="en-AU" smtClean="0"/>
              <a:t>‹#›</a:t>
            </a:fld>
            <a:endParaRPr lang="en-AU"/>
          </a:p>
        </p:txBody>
      </p:sp>
    </p:spTree>
    <p:extLst>
      <p:ext uri="{BB962C8B-B14F-4D97-AF65-F5344CB8AC3E}">
        <p14:creationId xmlns:p14="http://schemas.microsoft.com/office/powerpoint/2010/main" val="3263031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ti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jfif"/></Relationships>
</file>

<file path=ppt/slides/_rels/slide19.xml.rels><?xml version="1.0" encoding="UTF-8" standalone="yes"?>
<Relationships xmlns="http://schemas.openxmlformats.org/package/2006/relationships"><Relationship Id="rId3" Type="http://schemas.openxmlformats.org/officeDocument/2006/relationships/hyperlink" Target="https://moneysmart.gov.au/companies-you-should-not-deal-with"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hyperlink" Target="https://www.scamwatch.gov.au/news-alerts/missed-delivery-call-or-voicemail-flubot-scam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scamwatch.gov.au/report-a-sca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hyperlink" Target="https://www.scamwatch.gov.au/get-hel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asic.gov.au/"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s://aus01.safelinks.protection.outlook.com/?url=https://www.scamwatch.gov.au/get-help/where-to-get-help&amp;data=04|01||618c36c465874d4088f608d98dc1a7cc|8c5136cbd646431c84ae9b550347bc83|0|0|637696685214627439|Unknown|TWFpbGZsb3d8eyJWIjoiMC4wLjAwMDAiLCJQIjoiV2luMzIiLCJBTiI6Ik1haWwiLCJXVCI6Mn0%3D|1000&amp;sdata=WsA6NhnntM9IhZ22RMTBUZBXS1JdRB2gfO16%2BigSITk%3D&amp;reserved=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D996044-44D3-4C59-9622-56528C620006}"/>
              </a:ext>
            </a:extLst>
          </p:cNvPr>
          <p:cNvSpPr txBox="1"/>
          <p:nvPr/>
        </p:nvSpPr>
        <p:spPr>
          <a:xfrm>
            <a:off x="270668" y="1186302"/>
            <a:ext cx="11075350" cy="5339923"/>
          </a:xfrm>
          <a:prstGeom prst="rect">
            <a:avLst/>
          </a:prstGeom>
          <a:noFill/>
        </p:spPr>
        <p:txBody>
          <a:bodyPr wrap="square" rtlCol="0">
            <a:spAutoFit/>
          </a:bodyPr>
          <a:lstStyle/>
          <a:p>
            <a:pPr marL="0" indent="0" algn="ctr">
              <a:buFont typeface="Wingdings" panose="05000000000000000000" pitchFamily="2" charset="2"/>
              <a:buNone/>
            </a:pPr>
            <a:r>
              <a:rPr lang="en-AU" altLang="en-US" sz="4400" b="1" dirty="0">
                <a:effectLst>
                  <a:outerShdw blurRad="38100" dist="38100" dir="2700000" algn="tl">
                    <a:srgbClr val="000000">
                      <a:alpha val="43137"/>
                    </a:srgbClr>
                  </a:outerShdw>
                </a:effectLst>
                <a:latin typeface="+mj-lt"/>
                <a:cs typeface="Times New Roman" panose="02020603050405020304" pitchFamily="18" charset="0"/>
              </a:rPr>
              <a:t>Scam &amp; Cyber Crime</a:t>
            </a:r>
          </a:p>
          <a:p>
            <a:pPr marL="0" indent="0" algn="ctr">
              <a:buFont typeface="Wingdings" panose="05000000000000000000" pitchFamily="2" charset="2"/>
              <a:buNone/>
            </a:pPr>
            <a:r>
              <a:rPr lang="en-AU" altLang="en-US" sz="4400" b="1" dirty="0">
                <a:effectLst>
                  <a:outerShdw blurRad="38100" dist="38100" dir="2700000" algn="tl">
                    <a:srgbClr val="000000">
                      <a:alpha val="43137"/>
                    </a:srgbClr>
                  </a:outerShdw>
                </a:effectLst>
                <a:latin typeface="+mj-lt"/>
                <a:cs typeface="Times New Roman" panose="02020603050405020304" pitchFamily="18" charset="0"/>
              </a:rPr>
              <a:t>Prevention </a:t>
            </a:r>
          </a:p>
          <a:p>
            <a:pPr marL="0" indent="0" algn="ctr">
              <a:buFont typeface="Wingdings" panose="05000000000000000000" pitchFamily="2" charset="2"/>
              <a:buNone/>
            </a:pPr>
            <a:r>
              <a:rPr lang="en-AU" altLang="en-US" sz="4400" b="1" dirty="0">
                <a:effectLst>
                  <a:outerShdw blurRad="38100" dist="38100" dir="2700000" algn="tl">
                    <a:srgbClr val="000000">
                      <a:alpha val="43137"/>
                    </a:srgbClr>
                  </a:outerShdw>
                </a:effectLst>
                <a:latin typeface="+mj-lt"/>
                <a:cs typeface="Times New Roman" panose="02020603050405020304" pitchFamily="18" charset="0"/>
              </a:rPr>
              <a:t>‘Lets talk Scams’ with Computer Pals</a:t>
            </a:r>
            <a:endParaRPr lang="en-AU" altLang="en-US" sz="4400" b="1" dirty="0"/>
          </a:p>
          <a:p>
            <a:pPr marL="0" indent="0" algn="ctr">
              <a:buFont typeface="Wingdings" panose="05000000000000000000" pitchFamily="2" charset="2"/>
              <a:buNone/>
            </a:pPr>
            <a:endParaRPr lang="en-AU" altLang="en-US" sz="1050" b="1" dirty="0"/>
          </a:p>
          <a:p>
            <a:pPr marL="0" indent="0" algn="ctr">
              <a:buFont typeface="Wingdings" panose="05000000000000000000" pitchFamily="2" charset="2"/>
              <a:buNone/>
            </a:pPr>
            <a:r>
              <a:rPr lang="en-AU" altLang="en-US" sz="2800" b="1" dirty="0">
                <a:solidFill>
                  <a:schemeClr val="accent2"/>
                </a:solidFill>
                <a:latin typeface="+mj-lt"/>
              </a:rPr>
              <a:t>PRESENTATION BY </a:t>
            </a:r>
          </a:p>
          <a:p>
            <a:pPr marL="0" indent="0" algn="ctr">
              <a:buFont typeface="Wingdings" panose="05000000000000000000" pitchFamily="2" charset="2"/>
              <a:buNone/>
            </a:pPr>
            <a:endParaRPr lang="en-AU" altLang="en-US" sz="2800" b="1" dirty="0">
              <a:solidFill>
                <a:schemeClr val="accent2"/>
              </a:solidFill>
              <a:latin typeface="+mj-lt"/>
            </a:endParaRPr>
          </a:p>
          <a:p>
            <a:pPr marL="0" indent="0" algn="ctr">
              <a:buNone/>
            </a:pPr>
            <a:r>
              <a:rPr lang="en-AU" altLang="en-US" sz="2800" b="1" dirty="0">
                <a:solidFill>
                  <a:schemeClr val="accent2"/>
                </a:solidFill>
                <a:latin typeface="+mj-lt"/>
              </a:rPr>
              <a:t>SENIOR CONSTABLE SANDRA FRAIETTA</a:t>
            </a:r>
          </a:p>
          <a:p>
            <a:pPr marL="0" indent="0" algn="ctr">
              <a:buFont typeface="Wingdings" panose="05000000000000000000" pitchFamily="2" charset="2"/>
              <a:buNone/>
            </a:pPr>
            <a:endParaRPr lang="en-AU" altLang="en-US" sz="2800" b="1" dirty="0">
              <a:solidFill>
                <a:schemeClr val="accent2"/>
              </a:solidFill>
              <a:latin typeface="+mj-lt"/>
            </a:endParaRPr>
          </a:p>
          <a:p>
            <a:pPr marL="0" indent="0" algn="ctr">
              <a:buFont typeface="Wingdings" panose="05000000000000000000" pitchFamily="2" charset="2"/>
              <a:buNone/>
            </a:pPr>
            <a:r>
              <a:rPr lang="en-AU" altLang="en-US" sz="2800" b="1" dirty="0">
                <a:solidFill>
                  <a:schemeClr val="accent2"/>
                </a:solidFill>
                <a:latin typeface="+mj-lt"/>
              </a:rPr>
              <a:t>CRIME PREVENTION OFFICER</a:t>
            </a:r>
          </a:p>
          <a:p>
            <a:pPr marL="0" indent="0" algn="ctr">
              <a:buFont typeface="Wingdings" panose="05000000000000000000" pitchFamily="2" charset="2"/>
              <a:buNone/>
            </a:pPr>
            <a:r>
              <a:rPr lang="en-AU" altLang="en-US" sz="2800" b="1" dirty="0">
                <a:solidFill>
                  <a:schemeClr val="accent2"/>
                </a:solidFill>
                <a:latin typeface="+mj-lt"/>
              </a:rPr>
              <a:t>Northern Beaches Police Area Command</a:t>
            </a:r>
          </a:p>
          <a:p>
            <a:pPr marL="0" indent="0" algn="ctr">
              <a:buFont typeface="Wingdings" panose="05000000000000000000" pitchFamily="2" charset="2"/>
              <a:buNone/>
            </a:pPr>
            <a:endParaRPr lang="en-AU" altLang="en-US" sz="1050" b="1" dirty="0"/>
          </a:p>
          <a:p>
            <a:pPr marL="0" indent="0" algn="ctr">
              <a:buFont typeface="Wingdings" panose="05000000000000000000" pitchFamily="2" charset="2"/>
              <a:buNone/>
            </a:pPr>
            <a:r>
              <a:rPr lang="en-AU" altLang="en-US" sz="2000" b="1" dirty="0"/>
              <a:t>11 May 2022</a:t>
            </a:r>
          </a:p>
        </p:txBody>
      </p:sp>
      <p:sp>
        <p:nvSpPr>
          <p:cNvPr id="2" name="Slide Number Placeholder 1">
            <a:extLst>
              <a:ext uri="{FF2B5EF4-FFF2-40B4-BE49-F238E27FC236}">
                <a16:creationId xmlns:a16="http://schemas.microsoft.com/office/drawing/2014/main" xmlns="" id="{68FAD4C3-0276-4B5C-9811-B7CFED59440D}"/>
              </a:ext>
            </a:extLst>
          </p:cNvPr>
          <p:cNvSpPr>
            <a:spLocks noGrp="1"/>
          </p:cNvSpPr>
          <p:nvPr>
            <p:ph type="sldNum" sz="quarter" idx="12"/>
          </p:nvPr>
        </p:nvSpPr>
        <p:spPr/>
        <p:txBody>
          <a:bodyPr/>
          <a:lstStyle/>
          <a:p>
            <a:fld id="{16DA865B-E7D7-4BCB-B4C3-DB797149269F}" type="slidenum">
              <a:rPr lang="en-AU" smtClean="0"/>
              <a:t>1</a:t>
            </a:fld>
            <a:endParaRPr lang="en-AU"/>
          </a:p>
        </p:txBody>
      </p:sp>
    </p:spTree>
    <p:extLst>
      <p:ext uri="{BB962C8B-B14F-4D97-AF65-F5344CB8AC3E}">
        <p14:creationId xmlns:p14="http://schemas.microsoft.com/office/powerpoint/2010/main" val="2645559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6B894201-A244-4CEE-8073-7F76F6A7E7CB}"/>
              </a:ext>
            </a:extLst>
          </p:cNvPr>
          <p:cNvSpPr txBox="1">
            <a:spLocks/>
          </p:cNvSpPr>
          <p:nvPr/>
        </p:nvSpPr>
        <p:spPr>
          <a:xfrm>
            <a:off x="630315" y="260648"/>
            <a:ext cx="10884023" cy="6292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4400" b="1" dirty="0">
                <a:solidFill>
                  <a:schemeClr val="accent2"/>
                </a:solidFill>
                <a:effectLst>
                  <a:outerShdw blurRad="38100" dist="38100" dir="2700000" algn="tl">
                    <a:srgbClr val="000000">
                      <a:alpha val="43137"/>
                    </a:srgbClr>
                  </a:outerShdw>
                </a:effectLst>
                <a:latin typeface="+mj-lt"/>
              </a:rPr>
              <a:t>What is Phishing? </a:t>
            </a:r>
          </a:p>
          <a:p>
            <a:pPr marL="0" indent="0">
              <a:buFont typeface="Arial" panose="020B0604020202020204" pitchFamily="34" charset="0"/>
              <a:buNone/>
            </a:pPr>
            <a:r>
              <a:rPr lang="en-AU" dirty="0"/>
              <a:t>Phishing scams are attempts by scammers to trick you into giving out your personal information such as your bank account numbers, passwords and credit card numbers via email. </a:t>
            </a:r>
          </a:p>
          <a:p>
            <a:pPr marL="0" indent="0" algn="just">
              <a:buFont typeface="Arial" panose="020B0604020202020204" pitchFamily="34" charset="0"/>
              <a:buNone/>
            </a:pPr>
            <a:endParaRPr lang="en-AU" sz="2200" dirty="0"/>
          </a:p>
          <a:p>
            <a:pPr marL="0" indent="0" algn="just">
              <a:buFont typeface="Arial" panose="020B0604020202020204" pitchFamily="34" charset="0"/>
              <a:buNone/>
            </a:pPr>
            <a:endParaRPr lang="en-AU" sz="2200" dirty="0"/>
          </a:p>
          <a:p>
            <a:pPr marL="0" indent="0" algn="just">
              <a:buFont typeface="Arial" panose="020B0604020202020204" pitchFamily="34" charset="0"/>
              <a:buNone/>
            </a:pPr>
            <a:endParaRPr lang="en-AU" sz="2200" dirty="0"/>
          </a:p>
          <a:p>
            <a:pPr marL="0" indent="0" algn="just">
              <a:buFont typeface="Arial" panose="020B0604020202020204" pitchFamily="34" charset="0"/>
              <a:buNone/>
            </a:pPr>
            <a:endParaRPr lang="en-AU" sz="2200" dirty="0"/>
          </a:p>
          <a:p>
            <a:pPr marL="0" indent="0" algn="just">
              <a:buFont typeface="Arial" panose="020B0604020202020204" pitchFamily="34" charset="0"/>
              <a:buNone/>
            </a:pPr>
            <a:endParaRPr lang="en-AU" sz="2200" dirty="0"/>
          </a:p>
          <a:p>
            <a:pPr marL="0" indent="0" algn="just">
              <a:buFont typeface="Arial" panose="020B0604020202020204" pitchFamily="34" charset="0"/>
              <a:buNone/>
            </a:pPr>
            <a:endParaRPr lang="en-AU" sz="2000" dirty="0"/>
          </a:p>
          <a:p>
            <a:pPr marL="0" indent="0" algn="just">
              <a:buFont typeface="Arial" panose="020B0604020202020204" pitchFamily="34" charset="0"/>
              <a:buNone/>
            </a:pPr>
            <a:endParaRPr lang="en-AU" sz="2000" dirty="0"/>
          </a:p>
          <a:p>
            <a:pPr marL="0" indent="0">
              <a:buFont typeface="Arial" panose="020B0604020202020204" pitchFamily="34" charset="0"/>
              <a:buNone/>
            </a:pPr>
            <a:r>
              <a:rPr lang="en-AU" dirty="0"/>
              <a:t>Phishing emails often present as being from legitimate organisations such as telecommunications companies, utility providers or government departments. </a:t>
            </a:r>
          </a:p>
          <a:p>
            <a:pPr marL="0" indent="0" algn="just">
              <a:buFont typeface="Arial" panose="020B0604020202020204" pitchFamily="34" charset="0"/>
              <a:buNone/>
            </a:pPr>
            <a:endParaRPr lang="en-AU" b="1" dirty="0"/>
          </a:p>
          <a:p>
            <a:pPr marL="0" indent="0">
              <a:buFont typeface="Arial" panose="020B0604020202020204" pitchFamily="34" charset="0"/>
              <a:buNone/>
            </a:pPr>
            <a:endParaRPr lang="en-AU" dirty="0"/>
          </a:p>
        </p:txBody>
      </p:sp>
      <p:pic>
        <p:nvPicPr>
          <p:cNvPr id="3" name="Picture 2">
            <a:extLst>
              <a:ext uri="{FF2B5EF4-FFF2-40B4-BE49-F238E27FC236}">
                <a16:creationId xmlns:a16="http://schemas.microsoft.com/office/drawing/2014/main" xmlns="" id="{061E6105-9367-426D-A03D-06B5DD589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1482" y="2300748"/>
            <a:ext cx="4277437" cy="284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xmlns="" id="{147260E8-3E6C-40C3-B4EF-975D2A404C6E}"/>
              </a:ext>
            </a:extLst>
          </p:cNvPr>
          <p:cNvSpPr>
            <a:spLocks noGrp="1"/>
          </p:cNvSpPr>
          <p:nvPr>
            <p:ph type="sldNum" sz="quarter" idx="12"/>
          </p:nvPr>
        </p:nvSpPr>
        <p:spPr/>
        <p:txBody>
          <a:bodyPr/>
          <a:lstStyle/>
          <a:p>
            <a:fld id="{16DA865B-E7D7-4BCB-B4C3-DB797149269F}" type="slidenum">
              <a:rPr lang="en-AU" smtClean="0"/>
              <a:t>10</a:t>
            </a:fld>
            <a:endParaRPr lang="en-AU"/>
          </a:p>
        </p:txBody>
      </p:sp>
    </p:spTree>
    <p:extLst>
      <p:ext uri="{BB962C8B-B14F-4D97-AF65-F5344CB8AC3E}">
        <p14:creationId xmlns:p14="http://schemas.microsoft.com/office/powerpoint/2010/main" val="428102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5EC747C4-7CA8-4FC8-B295-DAE67725C7B3}"/>
              </a:ext>
            </a:extLst>
          </p:cNvPr>
          <p:cNvSpPr txBox="1">
            <a:spLocks/>
          </p:cNvSpPr>
          <p:nvPr/>
        </p:nvSpPr>
        <p:spPr>
          <a:xfrm>
            <a:off x="461639" y="260648"/>
            <a:ext cx="11079331" cy="6292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4400" b="1" dirty="0">
                <a:solidFill>
                  <a:schemeClr val="accent2"/>
                </a:solidFill>
                <a:effectLst>
                  <a:outerShdw blurRad="38100" dist="38100" dir="2700000" algn="tl">
                    <a:srgbClr val="000000">
                      <a:alpha val="43137"/>
                    </a:srgbClr>
                  </a:outerShdw>
                </a:effectLst>
                <a:latin typeface="+mj-lt"/>
              </a:rPr>
              <a:t>Signs of Phishing </a:t>
            </a:r>
          </a:p>
          <a:p>
            <a:pPr marL="0" indent="0" algn="just">
              <a:buFont typeface="Arial" panose="020B0604020202020204" pitchFamily="34" charset="0"/>
              <a:buNone/>
            </a:pPr>
            <a:r>
              <a:rPr lang="en-AU" dirty="0"/>
              <a:t>Phishing messages are designed to look genuine, and often copy the format used by a legitimate organisation the scammer is pretending to represent, including their branding and logo. </a:t>
            </a:r>
          </a:p>
          <a:p>
            <a:pPr marL="0" indent="0" algn="just">
              <a:buFont typeface="Arial" panose="020B0604020202020204" pitchFamily="34" charset="0"/>
              <a:buNone/>
            </a:pPr>
            <a:endParaRPr lang="en-AU" dirty="0"/>
          </a:p>
          <a:p>
            <a:pPr marL="0" indent="0" algn="just">
              <a:buFont typeface="Arial" panose="020B0604020202020204" pitchFamily="34" charset="0"/>
              <a:buNone/>
            </a:pPr>
            <a:endParaRPr lang="en-AU" b="1" dirty="0"/>
          </a:p>
          <a:p>
            <a:pPr marL="0" indent="0">
              <a:buFont typeface="Arial" panose="020B0604020202020204" pitchFamily="34" charset="0"/>
              <a:buNone/>
            </a:pPr>
            <a:endParaRPr lang="en-AU" dirty="0"/>
          </a:p>
        </p:txBody>
      </p:sp>
      <p:pic>
        <p:nvPicPr>
          <p:cNvPr id="5" name="Picture 4" descr="Stop Your Site From Showing &amp;quot;Not Secure&amp;quot; In Chrome Browsers - Ezoic">
            <a:extLst>
              <a:ext uri="{FF2B5EF4-FFF2-40B4-BE49-F238E27FC236}">
                <a16:creationId xmlns:a16="http://schemas.microsoft.com/office/drawing/2014/main" xmlns="" id="{2E96A53B-ADD7-463F-888F-5E889E8509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12405" y="2296172"/>
            <a:ext cx="2865762" cy="2865762"/>
          </a:xfrm>
          <a:prstGeom prst="rect">
            <a:avLst/>
          </a:prstGeom>
          <a:solidFill>
            <a:srgbClr val="FFFFFF"/>
          </a:solidFill>
        </p:spPr>
      </p:pic>
      <p:pic>
        <p:nvPicPr>
          <p:cNvPr id="6" name="Picture 5">
            <a:extLst>
              <a:ext uri="{FF2B5EF4-FFF2-40B4-BE49-F238E27FC236}">
                <a16:creationId xmlns:a16="http://schemas.microsoft.com/office/drawing/2014/main" xmlns="" id="{02BFC242-9A7E-45A1-B491-E3FC95207F20}"/>
              </a:ext>
            </a:extLst>
          </p:cNvPr>
          <p:cNvPicPr>
            <a:picLocks noChangeAspect="1"/>
          </p:cNvPicPr>
          <p:nvPr/>
        </p:nvPicPr>
        <p:blipFill>
          <a:blip r:embed="rId4"/>
          <a:stretch>
            <a:fillRect/>
          </a:stretch>
        </p:blipFill>
        <p:spPr>
          <a:xfrm>
            <a:off x="9650129" y="4216220"/>
            <a:ext cx="2362803" cy="2489380"/>
          </a:xfrm>
          <a:prstGeom prst="rect">
            <a:avLst/>
          </a:prstGeom>
        </p:spPr>
      </p:pic>
      <p:pic>
        <p:nvPicPr>
          <p:cNvPr id="7" name="Picture 2">
            <a:extLst>
              <a:ext uri="{FF2B5EF4-FFF2-40B4-BE49-F238E27FC236}">
                <a16:creationId xmlns:a16="http://schemas.microsoft.com/office/drawing/2014/main" xmlns="" id="{3C4B89C4-8B12-4291-9B6A-8A6C0ADF9C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39" y="2741046"/>
            <a:ext cx="4662452"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xmlns="" id="{80BBD9BC-E113-4BAF-A32B-9796A57916FA}"/>
              </a:ext>
            </a:extLst>
          </p:cNvPr>
          <p:cNvSpPr>
            <a:spLocks noGrp="1"/>
          </p:cNvSpPr>
          <p:nvPr>
            <p:ph type="sldNum" sz="quarter" idx="12"/>
          </p:nvPr>
        </p:nvSpPr>
        <p:spPr/>
        <p:txBody>
          <a:bodyPr/>
          <a:lstStyle/>
          <a:p>
            <a:fld id="{16DA865B-E7D7-4BCB-B4C3-DB797149269F}" type="slidenum">
              <a:rPr lang="en-AU" smtClean="0"/>
              <a:t>11</a:t>
            </a:fld>
            <a:endParaRPr lang="en-AU"/>
          </a:p>
        </p:txBody>
      </p:sp>
    </p:spTree>
    <p:extLst>
      <p:ext uri="{BB962C8B-B14F-4D97-AF65-F5344CB8AC3E}">
        <p14:creationId xmlns:p14="http://schemas.microsoft.com/office/powerpoint/2010/main" val="201668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72D06-D03F-4694-88A8-6DF6EB5243D4}"/>
              </a:ext>
            </a:extLst>
          </p:cNvPr>
          <p:cNvSpPr txBox="1">
            <a:spLocks/>
          </p:cNvSpPr>
          <p:nvPr/>
        </p:nvSpPr>
        <p:spPr>
          <a:xfrm>
            <a:off x="2096120" y="228600"/>
            <a:ext cx="73152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20000"/>
              </a:spcBef>
              <a:buSzPct val="70000"/>
            </a:pPr>
            <a:r>
              <a:rPr lang="en-US" b="1" dirty="0">
                <a:solidFill>
                  <a:schemeClr val="accent2"/>
                </a:solidFill>
                <a:effectLst>
                  <a:outerShdw blurRad="38100" dist="38100" dir="2700000" algn="tl">
                    <a:srgbClr val="000000">
                      <a:alpha val="43137"/>
                    </a:srgbClr>
                  </a:outerShdw>
                </a:effectLst>
                <a:ea typeface="+mn-ea"/>
                <a:cs typeface="+mn-cs"/>
              </a:rPr>
              <a:t>What to look out for</a:t>
            </a:r>
          </a:p>
        </p:txBody>
      </p:sp>
      <p:sp>
        <p:nvSpPr>
          <p:cNvPr id="3" name="Content Placeholder 2">
            <a:extLst>
              <a:ext uri="{FF2B5EF4-FFF2-40B4-BE49-F238E27FC236}">
                <a16:creationId xmlns:a16="http://schemas.microsoft.com/office/drawing/2014/main" xmlns="" id="{2E965131-0A52-40C5-9D4B-60452D08C033}"/>
              </a:ext>
            </a:extLst>
          </p:cNvPr>
          <p:cNvSpPr txBox="1">
            <a:spLocks/>
          </p:cNvSpPr>
          <p:nvPr/>
        </p:nvSpPr>
        <p:spPr>
          <a:xfrm>
            <a:off x="195310" y="1025370"/>
            <a:ext cx="11274640" cy="518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t>Often if you hover your cursor over the sender’s email address it will be clear if it is not legitimate</a:t>
            </a:r>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0" indent="0">
              <a:buFont typeface="Arial" panose="020B0604020202020204" pitchFamily="34" charset="0"/>
              <a:buNone/>
            </a:pPr>
            <a:r>
              <a:rPr lang="en-AU" dirty="0"/>
              <a:t>Scam emails often demand urgent payment to avoid a penalty or missing out on financial reward </a:t>
            </a:r>
          </a:p>
          <a:p>
            <a:pPr marL="0" indent="0">
              <a:buFont typeface="Arial" panose="020B0604020202020204" pitchFamily="34" charset="0"/>
              <a:buNone/>
            </a:pPr>
            <a:endParaRPr lang="en-AU" dirty="0">
              <a:hlinkClick r:id="" action="ppaction://noaction"/>
            </a:endParaRPr>
          </a:p>
          <a:p>
            <a:pPr marL="0" indent="0">
              <a:buFont typeface="Arial" panose="020B0604020202020204" pitchFamily="34" charset="0"/>
              <a:buNone/>
            </a:pPr>
            <a:r>
              <a:rPr lang="en-AU" dirty="0">
                <a:hlinkClick r:id="" action="ppaction://noaction"/>
              </a:rPr>
              <a:t/>
            </a:r>
            <a:br>
              <a:rPr lang="en-AU" dirty="0">
                <a:hlinkClick r:id="" action="ppaction://noaction"/>
              </a:rPr>
            </a:br>
            <a:endParaRPr lang="en-AU" dirty="0"/>
          </a:p>
          <a:p>
            <a:endParaRPr lang="en-US" dirty="0"/>
          </a:p>
        </p:txBody>
      </p:sp>
      <p:pic>
        <p:nvPicPr>
          <p:cNvPr id="4" name="Picture 3">
            <a:extLst>
              <a:ext uri="{FF2B5EF4-FFF2-40B4-BE49-F238E27FC236}">
                <a16:creationId xmlns:a16="http://schemas.microsoft.com/office/drawing/2014/main" xmlns="" id="{5AC01D99-E979-440C-95F2-8A1BF0332EA6}"/>
              </a:ext>
            </a:extLst>
          </p:cNvPr>
          <p:cNvPicPr>
            <a:picLocks noChangeAspect="1"/>
          </p:cNvPicPr>
          <p:nvPr/>
        </p:nvPicPr>
        <p:blipFill>
          <a:blip r:embed="rId3"/>
          <a:stretch>
            <a:fillRect/>
          </a:stretch>
        </p:blipFill>
        <p:spPr>
          <a:xfrm>
            <a:off x="3215148" y="1501656"/>
            <a:ext cx="4218039" cy="3854688"/>
          </a:xfrm>
          <a:prstGeom prst="rect">
            <a:avLst/>
          </a:prstGeom>
        </p:spPr>
      </p:pic>
      <p:pic>
        <p:nvPicPr>
          <p:cNvPr id="6" name="Picture 5">
            <a:extLst>
              <a:ext uri="{FF2B5EF4-FFF2-40B4-BE49-F238E27FC236}">
                <a16:creationId xmlns:a16="http://schemas.microsoft.com/office/drawing/2014/main" xmlns="" id="{549FBE17-3E00-4010-BF66-6C344DF7B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5647"/>
            <a:ext cx="12192000" cy="1301393"/>
          </a:xfrm>
          <a:prstGeom prst="rect">
            <a:avLst/>
          </a:prstGeom>
        </p:spPr>
      </p:pic>
      <p:sp>
        <p:nvSpPr>
          <p:cNvPr id="5" name="Slide Number Placeholder 4">
            <a:extLst>
              <a:ext uri="{FF2B5EF4-FFF2-40B4-BE49-F238E27FC236}">
                <a16:creationId xmlns:a16="http://schemas.microsoft.com/office/drawing/2014/main" xmlns="" id="{29E3D5F7-E870-4B82-8927-79B7AC657DDF}"/>
              </a:ext>
            </a:extLst>
          </p:cNvPr>
          <p:cNvSpPr>
            <a:spLocks noGrp="1"/>
          </p:cNvSpPr>
          <p:nvPr>
            <p:ph type="sldNum" sz="quarter" idx="12"/>
          </p:nvPr>
        </p:nvSpPr>
        <p:spPr/>
        <p:txBody>
          <a:bodyPr/>
          <a:lstStyle/>
          <a:p>
            <a:fld id="{16DA865B-E7D7-4BCB-B4C3-DB797149269F}" type="slidenum">
              <a:rPr lang="en-AU" smtClean="0"/>
              <a:t>12</a:t>
            </a:fld>
            <a:endParaRPr lang="en-AU"/>
          </a:p>
        </p:txBody>
      </p:sp>
    </p:spTree>
    <p:extLst>
      <p:ext uri="{BB962C8B-B14F-4D97-AF65-F5344CB8AC3E}">
        <p14:creationId xmlns:p14="http://schemas.microsoft.com/office/powerpoint/2010/main" val="403985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46BE552-4D97-40BC-80D3-41990771AA3C}"/>
              </a:ext>
            </a:extLst>
          </p:cNvPr>
          <p:cNvSpPr/>
          <p:nvPr/>
        </p:nvSpPr>
        <p:spPr>
          <a:xfrm>
            <a:off x="1921513" y="217482"/>
            <a:ext cx="7344816" cy="769441"/>
          </a:xfrm>
          <a:prstGeom prst="rect">
            <a:avLst/>
          </a:prstGeom>
        </p:spPr>
        <p:txBody>
          <a:bodyPr wrap="square">
            <a:spAutoFit/>
          </a:bodyPr>
          <a:lstStyle/>
          <a:p>
            <a:pPr algn="ctr"/>
            <a:r>
              <a:rPr lang="en-AU" altLang="en-US" sz="4400" b="1" dirty="0">
                <a:solidFill>
                  <a:schemeClr val="accent2"/>
                </a:solidFill>
                <a:effectLst>
                  <a:outerShdw blurRad="38100" dist="38100" dir="2700000" algn="tl">
                    <a:srgbClr val="000000">
                      <a:alpha val="43137"/>
                    </a:srgbClr>
                  </a:outerShdw>
                </a:effectLst>
                <a:latin typeface="+mj-lt"/>
              </a:rPr>
              <a:t>Phishing – Telstra email scam</a:t>
            </a:r>
            <a:endParaRPr lang="en-AU" sz="4400" dirty="0">
              <a:solidFill>
                <a:schemeClr val="accent2"/>
              </a:solidFill>
              <a:effectLst>
                <a:outerShdw blurRad="38100" dist="38100" dir="2700000" algn="tl">
                  <a:srgbClr val="000000">
                    <a:alpha val="43137"/>
                  </a:srgbClr>
                </a:outerShdw>
              </a:effectLst>
              <a:latin typeface="+mj-lt"/>
            </a:endParaRPr>
          </a:p>
        </p:txBody>
      </p:sp>
      <p:sp>
        <p:nvSpPr>
          <p:cNvPr id="5" name="Slide Number Placeholder 4">
            <a:extLst>
              <a:ext uri="{FF2B5EF4-FFF2-40B4-BE49-F238E27FC236}">
                <a16:creationId xmlns:a16="http://schemas.microsoft.com/office/drawing/2014/main" xmlns="" id="{5C52BB2B-B039-4F36-B3D4-C45D2D2B84AD}"/>
              </a:ext>
            </a:extLst>
          </p:cNvPr>
          <p:cNvSpPr>
            <a:spLocks noGrp="1"/>
          </p:cNvSpPr>
          <p:nvPr>
            <p:ph type="sldNum" sz="quarter" idx="12"/>
          </p:nvPr>
        </p:nvSpPr>
        <p:spPr/>
        <p:txBody>
          <a:bodyPr/>
          <a:lstStyle/>
          <a:p>
            <a:fld id="{16DA865B-E7D7-4BCB-B4C3-DB797149269F}" type="slidenum">
              <a:rPr lang="en-AU" smtClean="0"/>
              <a:t>13</a:t>
            </a:fld>
            <a:endParaRPr lang="en-AU"/>
          </a:p>
        </p:txBody>
      </p:sp>
      <p:pic>
        <p:nvPicPr>
          <p:cNvPr id="7" name="Picture 6" descr="Graphical user interface, text, application, email&#10;&#10;Description automatically generated">
            <a:extLst>
              <a:ext uri="{FF2B5EF4-FFF2-40B4-BE49-F238E27FC236}">
                <a16:creationId xmlns:a16="http://schemas.microsoft.com/office/drawing/2014/main" xmlns="" id="{AC4A3BF1-56A7-4E84-BDCA-52AAE383A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67" y="960559"/>
            <a:ext cx="10515600" cy="5679959"/>
          </a:xfrm>
          <a:prstGeom prst="rect">
            <a:avLst/>
          </a:prstGeom>
        </p:spPr>
      </p:pic>
      <p:sp>
        <p:nvSpPr>
          <p:cNvPr id="8" name="Oval 7">
            <a:extLst>
              <a:ext uri="{FF2B5EF4-FFF2-40B4-BE49-F238E27FC236}">
                <a16:creationId xmlns:a16="http://schemas.microsoft.com/office/drawing/2014/main" xmlns="" id="{F1839E82-13BB-4F67-A399-599E95545050}"/>
              </a:ext>
            </a:extLst>
          </p:cNvPr>
          <p:cNvSpPr/>
          <p:nvPr/>
        </p:nvSpPr>
        <p:spPr>
          <a:xfrm>
            <a:off x="1194619" y="1989038"/>
            <a:ext cx="3033252" cy="11217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0000"/>
              </a:solidFill>
            </a:endParaRPr>
          </a:p>
        </p:txBody>
      </p:sp>
      <p:sp>
        <p:nvSpPr>
          <p:cNvPr id="9" name="TextBox 8">
            <a:extLst>
              <a:ext uri="{FF2B5EF4-FFF2-40B4-BE49-F238E27FC236}">
                <a16:creationId xmlns:a16="http://schemas.microsoft.com/office/drawing/2014/main" xmlns="" id="{9FC7A2EF-CFA3-4607-A5C1-0FB14DAF873B}"/>
              </a:ext>
            </a:extLst>
          </p:cNvPr>
          <p:cNvSpPr txBox="1"/>
          <p:nvPr/>
        </p:nvSpPr>
        <p:spPr>
          <a:xfrm>
            <a:off x="5073445" y="2023815"/>
            <a:ext cx="2890686" cy="646331"/>
          </a:xfrm>
          <a:prstGeom prst="rect">
            <a:avLst/>
          </a:prstGeom>
          <a:noFill/>
        </p:spPr>
        <p:txBody>
          <a:bodyPr wrap="square" rtlCol="0">
            <a:spAutoFit/>
          </a:bodyPr>
          <a:lstStyle/>
          <a:p>
            <a:r>
              <a:rPr lang="en-AU" b="1" dirty="0">
                <a:solidFill>
                  <a:srgbClr val="FF0000"/>
                </a:solidFill>
              </a:rPr>
              <a:t>Zip File – Don’t Open will contain Malicious Software</a:t>
            </a:r>
          </a:p>
        </p:txBody>
      </p:sp>
      <p:sp>
        <p:nvSpPr>
          <p:cNvPr id="10" name="TextBox 9">
            <a:extLst>
              <a:ext uri="{FF2B5EF4-FFF2-40B4-BE49-F238E27FC236}">
                <a16:creationId xmlns:a16="http://schemas.microsoft.com/office/drawing/2014/main" xmlns="" id="{012B9A42-89A5-498B-AAE4-FC0159CB60F4}"/>
              </a:ext>
            </a:extLst>
          </p:cNvPr>
          <p:cNvSpPr txBox="1"/>
          <p:nvPr/>
        </p:nvSpPr>
        <p:spPr>
          <a:xfrm>
            <a:off x="5456902" y="3125518"/>
            <a:ext cx="3153698" cy="369332"/>
          </a:xfrm>
          <a:prstGeom prst="rect">
            <a:avLst/>
          </a:prstGeom>
          <a:noFill/>
        </p:spPr>
        <p:txBody>
          <a:bodyPr wrap="square" rtlCol="0">
            <a:spAutoFit/>
          </a:bodyPr>
          <a:lstStyle/>
          <a:p>
            <a:r>
              <a:rPr lang="en-AU" b="1" dirty="0">
                <a:solidFill>
                  <a:srgbClr val="FF0000"/>
                </a:solidFill>
              </a:rPr>
              <a:t>Not personally addressed</a:t>
            </a:r>
          </a:p>
        </p:txBody>
      </p:sp>
      <p:cxnSp>
        <p:nvCxnSpPr>
          <p:cNvPr id="12" name="Straight Arrow Connector 11">
            <a:extLst>
              <a:ext uri="{FF2B5EF4-FFF2-40B4-BE49-F238E27FC236}">
                <a16:creationId xmlns:a16="http://schemas.microsoft.com/office/drawing/2014/main" xmlns="" id="{8FB040B5-EFD1-41ED-8E6B-EAF9B5D9CAC9}"/>
              </a:ext>
            </a:extLst>
          </p:cNvPr>
          <p:cNvCxnSpPr>
            <a:cxnSpLocks/>
            <a:stCxn id="10" idx="1"/>
          </p:cNvCxnSpPr>
          <p:nvPr/>
        </p:nvCxnSpPr>
        <p:spPr>
          <a:xfrm flipH="1">
            <a:off x="3244646" y="3310184"/>
            <a:ext cx="2212256" cy="11881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xmlns="" id="{C2B26D51-DDAD-4FC1-984B-D3B393C28F84}"/>
              </a:ext>
            </a:extLst>
          </p:cNvPr>
          <p:cNvCxnSpPr>
            <a:cxnSpLocks/>
          </p:cNvCxnSpPr>
          <p:nvPr/>
        </p:nvCxnSpPr>
        <p:spPr>
          <a:xfrm flipH="1">
            <a:off x="3244646" y="2358265"/>
            <a:ext cx="1828799" cy="12681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xmlns="" id="{F5C73865-8724-48AD-9CC4-0058CD50AE8D}"/>
              </a:ext>
            </a:extLst>
          </p:cNvPr>
          <p:cNvSpPr txBox="1"/>
          <p:nvPr/>
        </p:nvSpPr>
        <p:spPr>
          <a:xfrm>
            <a:off x="7701115" y="5132439"/>
            <a:ext cx="3153698" cy="646331"/>
          </a:xfrm>
          <a:prstGeom prst="rect">
            <a:avLst/>
          </a:prstGeom>
          <a:noFill/>
        </p:spPr>
        <p:txBody>
          <a:bodyPr wrap="square" rtlCol="0">
            <a:spAutoFit/>
          </a:bodyPr>
          <a:lstStyle/>
          <a:p>
            <a:r>
              <a:rPr lang="en-AU" b="1" dirty="0">
                <a:solidFill>
                  <a:srgbClr val="FF0000"/>
                </a:solidFill>
              </a:rPr>
              <a:t>Telling you to add email address to your address book</a:t>
            </a:r>
          </a:p>
        </p:txBody>
      </p:sp>
      <p:cxnSp>
        <p:nvCxnSpPr>
          <p:cNvPr id="18" name="Straight Arrow Connector 17">
            <a:extLst>
              <a:ext uri="{FF2B5EF4-FFF2-40B4-BE49-F238E27FC236}">
                <a16:creationId xmlns:a16="http://schemas.microsoft.com/office/drawing/2014/main" xmlns="" id="{AAC1B026-F45B-4D98-8716-281D8B3CE3A2}"/>
              </a:ext>
            </a:extLst>
          </p:cNvPr>
          <p:cNvCxnSpPr>
            <a:cxnSpLocks/>
          </p:cNvCxnSpPr>
          <p:nvPr/>
        </p:nvCxnSpPr>
        <p:spPr>
          <a:xfrm flipV="1">
            <a:off x="8146023" y="4307735"/>
            <a:ext cx="762003" cy="8633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xmlns="" id="{B20DED0E-2BAA-4BBE-83CD-787D49C3E457}"/>
              </a:ext>
            </a:extLst>
          </p:cNvPr>
          <p:cNvSpPr txBox="1"/>
          <p:nvPr/>
        </p:nvSpPr>
        <p:spPr>
          <a:xfrm flipH="1">
            <a:off x="5297616" y="1416138"/>
            <a:ext cx="3287417" cy="369332"/>
          </a:xfrm>
          <a:prstGeom prst="rect">
            <a:avLst/>
          </a:prstGeom>
          <a:noFill/>
        </p:spPr>
        <p:txBody>
          <a:bodyPr wrap="square" rtlCol="0">
            <a:spAutoFit/>
          </a:bodyPr>
          <a:lstStyle/>
          <a:p>
            <a:r>
              <a:rPr lang="en-AU" b="1" dirty="0">
                <a:solidFill>
                  <a:srgbClr val="FF0000"/>
                </a:solidFill>
              </a:rPr>
              <a:t>Email address is not from Telstra</a:t>
            </a:r>
          </a:p>
        </p:txBody>
      </p:sp>
      <p:cxnSp>
        <p:nvCxnSpPr>
          <p:cNvPr id="21" name="Straight Arrow Connector 20">
            <a:extLst>
              <a:ext uri="{FF2B5EF4-FFF2-40B4-BE49-F238E27FC236}">
                <a16:creationId xmlns:a16="http://schemas.microsoft.com/office/drawing/2014/main" xmlns="" id="{FA8F8D20-08C3-405F-B051-39189D7ED39A}"/>
              </a:ext>
            </a:extLst>
          </p:cNvPr>
          <p:cNvCxnSpPr>
            <a:cxnSpLocks/>
            <a:stCxn id="20" idx="3"/>
          </p:cNvCxnSpPr>
          <p:nvPr/>
        </p:nvCxnSpPr>
        <p:spPr>
          <a:xfrm flipH="1">
            <a:off x="3669892" y="1600804"/>
            <a:ext cx="1627724" cy="2673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3132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46BE552-4D97-40BC-80D3-41990771AA3C}"/>
              </a:ext>
            </a:extLst>
          </p:cNvPr>
          <p:cNvSpPr/>
          <p:nvPr/>
        </p:nvSpPr>
        <p:spPr>
          <a:xfrm>
            <a:off x="1921513" y="217482"/>
            <a:ext cx="7344816" cy="769441"/>
          </a:xfrm>
          <a:prstGeom prst="rect">
            <a:avLst/>
          </a:prstGeom>
        </p:spPr>
        <p:txBody>
          <a:bodyPr wrap="square">
            <a:spAutoFit/>
          </a:bodyPr>
          <a:lstStyle/>
          <a:p>
            <a:pPr algn="ctr"/>
            <a:r>
              <a:rPr lang="en-AU" altLang="en-US" sz="4400" b="1" dirty="0">
                <a:solidFill>
                  <a:schemeClr val="accent2"/>
                </a:solidFill>
                <a:effectLst>
                  <a:outerShdw blurRad="38100" dist="38100" dir="2700000" algn="tl">
                    <a:srgbClr val="000000">
                      <a:alpha val="43137"/>
                    </a:srgbClr>
                  </a:outerShdw>
                </a:effectLst>
                <a:latin typeface="+mj-lt"/>
              </a:rPr>
              <a:t>Phishing – PayPal email scam</a:t>
            </a:r>
            <a:endParaRPr lang="en-AU" sz="4400" dirty="0">
              <a:solidFill>
                <a:schemeClr val="accent2"/>
              </a:solidFill>
              <a:effectLst>
                <a:outerShdw blurRad="38100" dist="38100" dir="2700000" algn="tl">
                  <a:srgbClr val="000000">
                    <a:alpha val="43137"/>
                  </a:srgbClr>
                </a:outerShdw>
              </a:effectLst>
              <a:latin typeface="+mj-lt"/>
            </a:endParaRPr>
          </a:p>
        </p:txBody>
      </p:sp>
      <p:sp>
        <p:nvSpPr>
          <p:cNvPr id="5" name="Slide Number Placeholder 4">
            <a:extLst>
              <a:ext uri="{FF2B5EF4-FFF2-40B4-BE49-F238E27FC236}">
                <a16:creationId xmlns:a16="http://schemas.microsoft.com/office/drawing/2014/main" xmlns="" id="{5C52BB2B-B039-4F36-B3D4-C45D2D2B84AD}"/>
              </a:ext>
            </a:extLst>
          </p:cNvPr>
          <p:cNvSpPr>
            <a:spLocks noGrp="1"/>
          </p:cNvSpPr>
          <p:nvPr>
            <p:ph type="sldNum" sz="quarter" idx="12"/>
          </p:nvPr>
        </p:nvSpPr>
        <p:spPr/>
        <p:txBody>
          <a:bodyPr/>
          <a:lstStyle/>
          <a:p>
            <a:fld id="{16DA865B-E7D7-4BCB-B4C3-DB797149269F}" type="slidenum">
              <a:rPr lang="en-AU" smtClean="0"/>
              <a:t>14</a:t>
            </a:fld>
            <a:endParaRPr lang="en-AU"/>
          </a:p>
        </p:txBody>
      </p:sp>
      <p:pic>
        <p:nvPicPr>
          <p:cNvPr id="7" name="Picture 6" descr="Graphical user interface, diagram, application&#10;&#10;Description automatically generated">
            <a:extLst>
              <a:ext uri="{FF2B5EF4-FFF2-40B4-BE49-F238E27FC236}">
                <a16:creationId xmlns:a16="http://schemas.microsoft.com/office/drawing/2014/main" xmlns="" id="{0BFAB37F-653B-4240-AAA1-04A2F6F2C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06" y="884498"/>
            <a:ext cx="11135033" cy="5910717"/>
          </a:xfrm>
          <a:prstGeom prst="rect">
            <a:avLst/>
          </a:prstGeom>
        </p:spPr>
      </p:pic>
    </p:spTree>
    <p:extLst>
      <p:ext uri="{BB962C8B-B14F-4D97-AF65-F5344CB8AC3E}">
        <p14:creationId xmlns:p14="http://schemas.microsoft.com/office/powerpoint/2010/main" val="424533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46BE552-4D97-40BC-80D3-41990771AA3C}"/>
              </a:ext>
            </a:extLst>
          </p:cNvPr>
          <p:cNvSpPr/>
          <p:nvPr/>
        </p:nvSpPr>
        <p:spPr>
          <a:xfrm>
            <a:off x="1921513" y="217482"/>
            <a:ext cx="7344816" cy="769441"/>
          </a:xfrm>
          <a:prstGeom prst="rect">
            <a:avLst/>
          </a:prstGeom>
        </p:spPr>
        <p:txBody>
          <a:bodyPr wrap="square">
            <a:spAutoFit/>
          </a:bodyPr>
          <a:lstStyle/>
          <a:p>
            <a:pPr algn="ctr"/>
            <a:r>
              <a:rPr lang="en-AU" altLang="en-US" sz="4400" b="1" dirty="0">
                <a:solidFill>
                  <a:schemeClr val="accent2"/>
                </a:solidFill>
                <a:effectLst>
                  <a:outerShdw blurRad="38100" dist="38100" dir="2700000" algn="tl">
                    <a:srgbClr val="000000">
                      <a:alpha val="43137"/>
                    </a:srgbClr>
                  </a:outerShdw>
                </a:effectLst>
                <a:latin typeface="+mj-lt"/>
              </a:rPr>
              <a:t>Phishing Emails</a:t>
            </a:r>
            <a:endParaRPr lang="en-AU" sz="4400" dirty="0">
              <a:solidFill>
                <a:schemeClr val="accent2"/>
              </a:solidFill>
              <a:effectLst>
                <a:outerShdw blurRad="38100" dist="38100" dir="2700000" algn="tl">
                  <a:srgbClr val="000000">
                    <a:alpha val="43137"/>
                  </a:srgbClr>
                </a:outerShdw>
              </a:effectLst>
              <a:latin typeface="+mj-lt"/>
            </a:endParaRPr>
          </a:p>
        </p:txBody>
      </p:sp>
      <p:sp>
        <p:nvSpPr>
          <p:cNvPr id="5" name="Slide Number Placeholder 4">
            <a:extLst>
              <a:ext uri="{FF2B5EF4-FFF2-40B4-BE49-F238E27FC236}">
                <a16:creationId xmlns:a16="http://schemas.microsoft.com/office/drawing/2014/main" xmlns="" id="{5C52BB2B-B039-4F36-B3D4-C45D2D2B84AD}"/>
              </a:ext>
            </a:extLst>
          </p:cNvPr>
          <p:cNvSpPr>
            <a:spLocks noGrp="1"/>
          </p:cNvSpPr>
          <p:nvPr>
            <p:ph type="sldNum" sz="quarter" idx="12"/>
          </p:nvPr>
        </p:nvSpPr>
        <p:spPr/>
        <p:txBody>
          <a:bodyPr/>
          <a:lstStyle/>
          <a:p>
            <a:fld id="{16DA865B-E7D7-4BCB-B4C3-DB797149269F}" type="slidenum">
              <a:rPr lang="en-AU" smtClean="0"/>
              <a:t>15</a:t>
            </a:fld>
            <a:endParaRPr lang="en-AU"/>
          </a:p>
        </p:txBody>
      </p:sp>
      <p:pic>
        <p:nvPicPr>
          <p:cNvPr id="10" name="Picture 9" descr="Graphical user interface, text, application, email&#10;&#10;Description automatically generated">
            <a:extLst>
              <a:ext uri="{FF2B5EF4-FFF2-40B4-BE49-F238E27FC236}">
                <a16:creationId xmlns:a16="http://schemas.microsoft.com/office/drawing/2014/main" xmlns="" id="{B5C8442B-2F6C-4ED6-AD69-F29F21852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1" y="884902"/>
            <a:ext cx="6813754" cy="5866069"/>
          </a:xfrm>
          <a:prstGeom prst="rect">
            <a:avLst/>
          </a:prstGeom>
        </p:spPr>
      </p:pic>
      <p:cxnSp>
        <p:nvCxnSpPr>
          <p:cNvPr id="11" name="Straight Arrow Connector 10">
            <a:extLst>
              <a:ext uri="{FF2B5EF4-FFF2-40B4-BE49-F238E27FC236}">
                <a16:creationId xmlns:a16="http://schemas.microsoft.com/office/drawing/2014/main" xmlns="" id="{7DB64AE2-C463-4458-BB94-8BAE27A1F653}"/>
              </a:ext>
            </a:extLst>
          </p:cNvPr>
          <p:cNvCxnSpPr>
            <a:cxnSpLocks/>
          </p:cNvCxnSpPr>
          <p:nvPr/>
        </p:nvCxnSpPr>
        <p:spPr>
          <a:xfrm flipH="1">
            <a:off x="4896465" y="3664519"/>
            <a:ext cx="3809007" cy="28023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xmlns="" id="{BC67DC59-42B5-4C20-AD4C-5265EE37511C}"/>
              </a:ext>
            </a:extLst>
          </p:cNvPr>
          <p:cNvCxnSpPr/>
          <p:nvPr/>
        </p:nvCxnSpPr>
        <p:spPr>
          <a:xfrm flipV="1">
            <a:off x="4748981" y="2256503"/>
            <a:ext cx="294967" cy="147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9694B58A-B6AC-4D70-A353-0C0AE8B88E58}"/>
              </a:ext>
            </a:extLst>
          </p:cNvPr>
          <p:cNvCxnSpPr>
            <a:cxnSpLocks/>
          </p:cNvCxnSpPr>
          <p:nvPr/>
        </p:nvCxnSpPr>
        <p:spPr>
          <a:xfrm flipH="1">
            <a:off x="7421555" y="1026447"/>
            <a:ext cx="138323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xmlns="" id="{61123581-8939-47C8-9D86-934C3B684714}"/>
              </a:ext>
            </a:extLst>
          </p:cNvPr>
          <p:cNvCxnSpPr>
            <a:cxnSpLocks/>
          </p:cNvCxnSpPr>
          <p:nvPr/>
        </p:nvCxnSpPr>
        <p:spPr>
          <a:xfrm flipH="1">
            <a:off x="7580099" y="5072561"/>
            <a:ext cx="1350526" cy="2148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TextBox 17">
            <a:extLst>
              <a:ext uri="{FF2B5EF4-FFF2-40B4-BE49-F238E27FC236}">
                <a16:creationId xmlns:a16="http://schemas.microsoft.com/office/drawing/2014/main" xmlns="" id="{609161A9-1C71-4973-9CCF-9555FCB86D3B}"/>
              </a:ext>
            </a:extLst>
          </p:cNvPr>
          <p:cNvSpPr txBox="1"/>
          <p:nvPr/>
        </p:nvSpPr>
        <p:spPr>
          <a:xfrm>
            <a:off x="8930625" y="802257"/>
            <a:ext cx="2551339" cy="369332"/>
          </a:xfrm>
          <a:prstGeom prst="rect">
            <a:avLst/>
          </a:prstGeom>
          <a:noFill/>
        </p:spPr>
        <p:txBody>
          <a:bodyPr wrap="none" rtlCol="0">
            <a:spAutoFit/>
          </a:bodyPr>
          <a:lstStyle/>
          <a:p>
            <a:r>
              <a:rPr lang="en-AU" b="1" dirty="0">
                <a:solidFill>
                  <a:srgbClr val="FF0000"/>
                </a:solidFill>
              </a:rPr>
              <a:t>Suspicious email address</a:t>
            </a:r>
          </a:p>
        </p:txBody>
      </p:sp>
      <p:sp>
        <p:nvSpPr>
          <p:cNvPr id="20" name="TextBox 19">
            <a:extLst>
              <a:ext uri="{FF2B5EF4-FFF2-40B4-BE49-F238E27FC236}">
                <a16:creationId xmlns:a16="http://schemas.microsoft.com/office/drawing/2014/main" xmlns="" id="{36F62F34-4986-470B-BD94-8D3BCA13C954}"/>
              </a:ext>
            </a:extLst>
          </p:cNvPr>
          <p:cNvSpPr txBox="1"/>
          <p:nvPr/>
        </p:nvSpPr>
        <p:spPr>
          <a:xfrm>
            <a:off x="8939516" y="3413171"/>
            <a:ext cx="2459456" cy="369332"/>
          </a:xfrm>
          <a:prstGeom prst="rect">
            <a:avLst/>
          </a:prstGeom>
          <a:noFill/>
        </p:spPr>
        <p:txBody>
          <a:bodyPr wrap="none" rtlCol="0">
            <a:spAutoFit/>
          </a:bodyPr>
          <a:lstStyle/>
          <a:p>
            <a:r>
              <a:rPr lang="en-AU" b="1" dirty="0">
                <a:solidFill>
                  <a:srgbClr val="FF0000"/>
                </a:solidFill>
              </a:rPr>
              <a:t>Not addressed correctly</a:t>
            </a:r>
          </a:p>
        </p:txBody>
      </p:sp>
      <p:sp>
        <p:nvSpPr>
          <p:cNvPr id="21" name="TextBox 20">
            <a:extLst>
              <a:ext uri="{FF2B5EF4-FFF2-40B4-BE49-F238E27FC236}">
                <a16:creationId xmlns:a16="http://schemas.microsoft.com/office/drawing/2014/main" xmlns="" id="{7796B01C-D58A-40E0-BE00-5F3148D31F2D}"/>
              </a:ext>
            </a:extLst>
          </p:cNvPr>
          <p:cNvSpPr txBox="1"/>
          <p:nvPr/>
        </p:nvSpPr>
        <p:spPr>
          <a:xfrm>
            <a:off x="9026017" y="4835875"/>
            <a:ext cx="2736134" cy="369332"/>
          </a:xfrm>
          <a:prstGeom prst="rect">
            <a:avLst/>
          </a:prstGeom>
          <a:noFill/>
        </p:spPr>
        <p:txBody>
          <a:bodyPr wrap="none" rtlCol="0">
            <a:spAutoFit/>
          </a:bodyPr>
          <a:lstStyle/>
          <a:p>
            <a:r>
              <a:rPr lang="en-AU" b="1" dirty="0">
                <a:solidFill>
                  <a:srgbClr val="FF0000"/>
                </a:solidFill>
              </a:rPr>
              <a:t>Asking to click on payment</a:t>
            </a:r>
          </a:p>
        </p:txBody>
      </p:sp>
    </p:spTree>
    <p:extLst>
      <p:ext uri="{BB962C8B-B14F-4D97-AF65-F5344CB8AC3E}">
        <p14:creationId xmlns:p14="http://schemas.microsoft.com/office/powerpoint/2010/main" val="31825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41D91DA-FD93-465A-87F3-07D100C07379}"/>
              </a:ext>
            </a:extLst>
          </p:cNvPr>
          <p:cNvSpPr txBox="1"/>
          <p:nvPr/>
        </p:nvSpPr>
        <p:spPr>
          <a:xfrm>
            <a:off x="0" y="523220"/>
            <a:ext cx="11946194" cy="5355312"/>
          </a:xfrm>
          <a:prstGeom prst="rect">
            <a:avLst/>
          </a:prstGeom>
          <a:noFill/>
        </p:spPr>
        <p:txBody>
          <a:bodyPr wrap="square" rtlCol="0">
            <a:spAutoFit/>
          </a:bodyPr>
          <a:lstStyle/>
          <a:p>
            <a:pPr marL="285750" indent="-285750" algn="l">
              <a:buFont typeface="Wingdings" panose="05000000000000000000" pitchFamily="2" charset="2"/>
              <a:buChar char="Ø"/>
            </a:pPr>
            <a:r>
              <a:rPr lang="en-AU" sz="2700" b="0" dirty="0">
                <a:solidFill>
                  <a:srgbClr val="414141"/>
                </a:solidFill>
                <a:effectLst/>
                <a:latin typeface="Telstra Akkurat"/>
              </a:rPr>
              <a:t>  Unaddressed or generically addressed emails, such as </a:t>
            </a:r>
            <a:r>
              <a:rPr lang="en-AU" sz="2700" b="1" dirty="0">
                <a:solidFill>
                  <a:srgbClr val="414141"/>
                </a:solidFill>
                <a:effectLst/>
                <a:latin typeface="Telstra Akkurat"/>
              </a:rPr>
              <a:t>“Dear Customer”.</a:t>
            </a:r>
          </a:p>
          <a:p>
            <a:pPr marL="457200" indent="-457200" algn="l">
              <a:buFont typeface="Wingdings" panose="05000000000000000000" pitchFamily="2" charset="2"/>
              <a:buChar char="Ø"/>
            </a:pPr>
            <a:r>
              <a:rPr lang="en-AU" sz="2700" b="0" dirty="0">
                <a:solidFill>
                  <a:srgbClr val="414141"/>
                </a:solidFill>
                <a:effectLst/>
                <a:latin typeface="Telstra Akkurat"/>
              </a:rPr>
              <a:t>Badly written emails with broken sentences, spelling mistakes, grammatical errors and words in a foreign language.</a:t>
            </a:r>
          </a:p>
          <a:p>
            <a:pPr marL="457200" indent="-457200" algn="l">
              <a:buFont typeface="Wingdings" panose="05000000000000000000" pitchFamily="2" charset="2"/>
              <a:buChar char="Ø"/>
            </a:pPr>
            <a:r>
              <a:rPr lang="en-AU" sz="2700" b="0" dirty="0">
                <a:solidFill>
                  <a:srgbClr val="414141"/>
                </a:solidFill>
                <a:effectLst/>
                <a:latin typeface="Telstra Akkurat"/>
              </a:rPr>
              <a:t>Emails that show </a:t>
            </a:r>
            <a:r>
              <a:rPr lang="en-AU" sz="2700" b="1" dirty="0">
                <a:solidFill>
                  <a:srgbClr val="414141"/>
                </a:solidFill>
                <a:effectLst/>
                <a:latin typeface="Telstra Akkurat"/>
              </a:rPr>
              <a:t>account information that doesn’t match your subscription or phone account </a:t>
            </a:r>
            <a:r>
              <a:rPr lang="en-AU" sz="2700" b="0" dirty="0">
                <a:solidFill>
                  <a:srgbClr val="414141"/>
                </a:solidFill>
                <a:effectLst/>
                <a:latin typeface="Telstra Akkurat"/>
              </a:rPr>
              <a:t>details. </a:t>
            </a:r>
            <a:r>
              <a:rPr lang="en-AU" sz="2700" b="1" dirty="0">
                <a:solidFill>
                  <a:srgbClr val="414141"/>
                </a:solidFill>
                <a:effectLst/>
                <a:latin typeface="Telstra Akkurat"/>
              </a:rPr>
              <a:t>You can refer to the official website for accurate account information</a:t>
            </a:r>
            <a:r>
              <a:rPr lang="en-AU" sz="2700" b="0" dirty="0">
                <a:solidFill>
                  <a:srgbClr val="414141"/>
                </a:solidFill>
                <a:effectLst/>
                <a:latin typeface="Telstra Akkurat"/>
              </a:rPr>
              <a:t>.</a:t>
            </a:r>
          </a:p>
          <a:p>
            <a:pPr marL="457200" indent="-457200" algn="l">
              <a:buFont typeface="Wingdings" panose="05000000000000000000" pitchFamily="2" charset="2"/>
              <a:buChar char="Ø"/>
            </a:pPr>
            <a:r>
              <a:rPr lang="en-AU" sz="2700" b="0" dirty="0">
                <a:solidFill>
                  <a:srgbClr val="414141"/>
                </a:solidFill>
                <a:effectLst/>
                <a:latin typeface="Telstra Akkurat"/>
              </a:rPr>
              <a:t>Requests for your credit card, passwords, account details or personal information – either by replying to the email, or by asking you to “click a link” and fill in a web form.</a:t>
            </a:r>
          </a:p>
          <a:p>
            <a:pPr marL="457200" indent="-457200" algn="l">
              <a:buFont typeface="Wingdings" panose="05000000000000000000" pitchFamily="2" charset="2"/>
              <a:buChar char="Ø"/>
            </a:pPr>
            <a:r>
              <a:rPr lang="en-AU" sz="2700" b="1" dirty="0">
                <a:solidFill>
                  <a:srgbClr val="414141"/>
                </a:solidFill>
                <a:effectLst/>
                <a:latin typeface="Telstra Akkurat"/>
              </a:rPr>
              <a:t>Suspicious looking URLs, or ones that don’t directly point back to the intended website. </a:t>
            </a:r>
          </a:p>
          <a:p>
            <a:pPr marL="457200" indent="-457200" algn="l">
              <a:buFont typeface="Wingdings" panose="05000000000000000000" pitchFamily="2" charset="2"/>
              <a:buChar char="Ø"/>
            </a:pPr>
            <a:r>
              <a:rPr lang="en-AU" sz="2700" b="0" dirty="0">
                <a:solidFill>
                  <a:srgbClr val="414141"/>
                </a:solidFill>
                <a:effectLst/>
                <a:latin typeface="Telstra Akkurat"/>
              </a:rPr>
              <a:t>Emails that include a zip file, an .exe or other suspicious attachment.</a:t>
            </a:r>
          </a:p>
          <a:p>
            <a:endParaRPr lang="en-AU" dirty="0"/>
          </a:p>
        </p:txBody>
      </p:sp>
      <p:sp>
        <p:nvSpPr>
          <p:cNvPr id="3" name="TextBox 2">
            <a:extLst>
              <a:ext uri="{FF2B5EF4-FFF2-40B4-BE49-F238E27FC236}">
                <a16:creationId xmlns:a16="http://schemas.microsoft.com/office/drawing/2014/main" xmlns="" id="{DA33EA97-77E7-4EF0-B075-81C1964FA022}"/>
              </a:ext>
            </a:extLst>
          </p:cNvPr>
          <p:cNvSpPr txBox="1"/>
          <p:nvPr/>
        </p:nvSpPr>
        <p:spPr>
          <a:xfrm>
            <a:off x="3422814" y="0"/>
            <a:ext cx="5696578" cy="1046440"/>
          </a:xfrm>
          <a:prstGeom prst="rect">
            <a:avLst/>
          </a:prstGeom>
          <a:noFill/>
        </p:spPr>
        <p:txBody>
          <a:bodyPr wrap="square" rtlCol="0">
            <a:spAutoFit/>
          </a:bodyPr>
          <a:lstStyle/>
          <a:p>
            <a:r>
              <a:rPr lang="en-US" sz="4400" b="1" dirty="0">
                <a:solidFill>
                  <a:schemeClr val="accent2"/>
                </a:solidFill>
                <a:effectLst>
                  <a:outerShdw blurRad="38100" dist="38100" dir="2700000" algn="tl">
                    <a:srgbClr val="000000">
                      <a:alpha val="43137"/>
                    </a:srgbClr>
                  </a:outerShdw>
                </a:effectLst>
                <a:ea typeface="+mn-ea"/>
                <a:cs typeface="+mn-cs"/>
              </a:rPr>
              <a:t>What to look out for</a:t>
            </a:r>
          </a:p>
          <a:p>
            <a:endParaRPr lang="en-AU" dirty="0"/>
          </a:p>
        </p:txBody>
      </p:sp>
      <p:pic>
        <p:nvPicPr>
          <p:cNvPr id="3076" name="Picture 4" descr="What Is a ZIP File?">
            <a:extLst>
              <a:ext uri="{FF2B5EF4-FFF2-40B4-BE49-F238E27FC236}">
                <a16:creationId xmlns:a16="http://schemas.microsoft.com/office/drawing/2014/main" xmlns="" id="{D96BBA0C-B228-4BB6-A838-E924E0614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3214" y="5156631"/>
            <a:ext cx="2556702" cy="17013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2460161E-DB2A-491C-A140-5BA4116F45A7}"/>
              </a:ext>
            </a:extLst>
          </p:cNvPr>
          <p:cNvSpPr>
            <a:spLocks noGrp="1"/>
          </p:cNvSpPr>
          <p:nvPr>
            <p:ph type="sldNum" sz="quarter" idx="12"/>
          </p:nvPr>
        </p:nvSpPr>
        <p:spPr/>
        <p:txBody>
          <a:bodyPr/>
          <a:lstStyle/>
          <a:p>
            <a:fld id="{16DA865B-E7D7-4BCB-B4C3-DB797149269F}" type="slidenum">
              <a:rPr lang="en-AU" smtClean="0"/>
              <a:t>16</a:t>
            </a:fld>
            <a:endParaRPr lang="en-AU"/>
          </a:p>
        </p:txBody>
      </p:sp>
    </p:spTree>
    <p:extLst>
      <p:ext uri="{BB962C8B-B14F-4D97-AF65-F5344CB8AC3E}">
        <p14:creationId xmlns:p14="http://schemas.microsoft.com/office/powerpoint/2010/main" val="2534367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4C55A8CD-D117-4E9A-A3E4-AE465B8DD387}"/>
              </a:ext>
            </a:extLst>
          </p:cNvPr>
          <p:cNvSpPr txBox="1">
            <a:spLocks/>
          </p:cNvSpPr>
          <p:nvPr/>
        </p:nvSpPr>
        <p:spPr>
          <a:xfrm>
            <a:off x="248575" y="997586"/>
            <a:ext cx="11665258" cy="37638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n-AU" dirty="0">
                <a:cs typeface="Times New Roman" panose="02020603050405020304" pitchFamily="18" charset="0"/>
              </a:rPr>
              <a:t>Investment scams account for the greatest financial loss among Australians scammed in 2021.</a:t>
            </a:r>
          </a:p>
          <a:p>
            <a:pPr marL="0" indent="0" algn="just">
              <a:buFont typeface="Arial" panose="020B0604020202020204" pitchFamily="34" charset="0"/>
              <a:buNone/>
              <a:defRPr/>
            </a:pPr>
            <a:endParaRPr lang="en-AU" dirty="0"/>
          </a:p>
          <a:p>
            <a:pPr marL="0" indent="0" algn="just">
              <a:buFont typeface="Wingdings" panose="05000000000000000000" pitchFamily="2" charset="2"/>
              <a:buNone/>
              <a:defRPr/>
            </a:pPr>
            <a:r>
              <a:rPr lang="en-AU" dirty="0"/>
              <a:t>Investment scammers may:</a:t>
            </a:r>
          </a:p>
          <a:p>
            <a:pPr algn="just">
              <a:defRPr/>
            </a:pPr>
            <a:r>
              <a:rPr lang="en-AU" dirty="0"/>
              <a:t>promise high and quick financial returns</a:t>
            </a:r>
          </a:p>
          <a:p>
            <a:pPr algn="just">
              <a:defRPr/>
            </a:pPr>
            <a:r>
              <a:rPr lang="en-AU" dirty="0"/>
              <a:t>offer tax-free benefits and low-risk investments</a:t>
            </a:r>
          </a:p>
          <a:p>
            <a:pPr algn="just">
              <a:defRPr/>
            </a:pPr>
            <a:r>
              <a:rPr lang="en-AU" dirty="0"/>
              <a:t>suggest they have ‘inside information’ and invite you to invest before a public float.</a:t>
            </a:r>
          </a:p>
          <a:p>
            <a:pPr marL="0" indent="0" algn="just">
              <a:buFont typeface="Wingdings" panose="05000000000000000000" pitchFamily="2" charset="2"/>
              <a:buNone/>
              <a:defRPr/>
            </a:pPr>
            <a:endParaRPr lang="en-AU" dirty="0"/>
          </a:p>
          <a:p>
            <a:pPr marL="0" indent="0" algn="just">
              <a:buFont typeface="Wingdings" panose="05000000000000000000" pitchFamily="2" charset="2"/>
              <a:buNone/>
              <a:defRPr/>
            </a:pPr>
            <a:endParaRPr lang="en-AU" dirty="0"/>
          </a:p>
          <a:p>
            <a:pPr marL="0" indent="0" algn="just">
              <a:buFont typeface="Wingdings" panose="05000000000000000000" pitchFamily="2" charset="2"/>
              <a:buNone/>
              <a:defRPr/>
            </a:pPr>
            <a:endParaRPr lang="en-AU" dirty="0"/>
          </a:p>
          <a:p>
            <a:pPr marL="0" indent="0" algn="just">
              <a:buFont typeface="Wingdings" panose="05000000000000000000" pitchFamily="2" charset="2"/>
              <a:buNone/>
              <a:defRPr/>
            </a:pPr>
            <a:endParaRPr lang="en-AU" dirty="0"/>
          </a:p>
          <a:p>
            <a:pPr marL="0" indent="0" algn="just">
              <a:buFont typeface="Arial" panose="020B0604020202020204" pitchFamily="34" charset="0"/>
              <a:buNone/>
              <a:defRPr/>
            </a:pPr>
            <a:endParaRPr lang="en-AU" sz="1400" dirty="0"/>
          </a:p>
        </p:txBody>
      </p:sp>
      <p:pic>
        <p:nvPicPr>
          <p:cNvPr id="3" name="Picture 3">
            <a:extLst>
              <a:ext uri="{FF2B5EF4-FFF2-40B4-BE49-F238E27FC236}">
                <a16:creationId xmlns:a16="http://schemas.microsoft.com/office/drawing/2014/main" xmlns="" id="{57C1A5A5-D902-4B16-970D-9F284A29A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806" y="4521845"/>
            <a:ext cx="2701556" cy="218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F2557FA5-A960-489A-AA37-A643B63292D7}"/>
              </a:ext>
            </a:extLst>
          </p:cNvPr>
          <p:cNvSpPr txBox="1"/>
          <p:nvPr/>
        </p:nvSpPr>
        <p:spPr>
          <a:xfrm>
            <a:off x="2541233" y="174814"/>
            <a:ext cx="6094520" cy="769441"/>
          </a:xfrm>
          <a:prstGeom prst="rect">
            <a:avLst/>
          </a:prstGeom>
          <a:noFill/>
        </p:spPr>
        <p:txBody>
          <a:bodyPr wrap="square">
            <a:spAutoFit/>
          </a:bodyPr>
          <a:lstStyle/>
          <a:p>
            <a:pPr marL="0" indent="0" algn="ctr">
              <a:buFont typeface="Arial" panose="020B0604020202020204" pitchFamily="34" charset="0"/>
              <a:buNone/>
              <a:defRPr/>
            </a:pPr>
            <a:r>
              <a:rPr lang="en-AU" altLang="en-US" sz="4400" b="1" dirty="0">
                <a:solidFill>
                  <a:schemeClr val="accent2"/>
                </a:solidFill>
                <a:effectLst>
                  <a:outerShdw blurRad="38100" dist="38100" dir="2700000" algn="tl">
                    <a:srgbClr val="000000">
                      <a:alpha val="43137"/>
                    </a:srgbClr>
                  </a:outerShdw>
                </a:effectLst>
                <a:latin typeface="+mj-lt"/>
              </a:rPr>
              <a:t>Investment scams</a:t>
            </a:r>
            <a:endParaRPr lang="en-AU" sz="4400" dirty="0">
              <a:solidFill>
                <a:schemeClr val="accent2"/>
              </a:solidFill>
              <a:effectLst>
                <a:outerShdw blurRad="38100" dist="38100" dir="2700000" algn="tl">
                  <a:srgbClr val="000000">
                    <a:alpha val="43137"/>
                  </a:srgbClr>
                </a:outerShdw>
              </a:effectLst>
              <a:latin typeface="+mj-lt"/>
            </a:endParaRPr>
          </a:p>
        </p:txBody>
      </p:sp>
      <p:pic>
        <p:nvPicPr>
          <p:cNvPr id="2052" name="Picture 4" descr="3 Of The Most Popular Investment Scams And How To Avoid Them">
            <a:extLst>
              <a:ext uri="{FF2B5EF4-FFF2-40B4-BE49-F238E27FC236}">
                <a16:creationId xmlns:a16="http://schemas.microsoft.com/office/drawing/2014/main" xmlns="" id="{E1CAA1B7-6CEB-40DA-AAEE-B760DCBAE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9091" y="1769636"/>
            <a:ext cx="2835565" cy="21239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4FF297D4-896E-43E7-8891-E1799FFE8A12}"/>
              </a:ext>
            </a:extLst>
          </p:cNvPr>
          <p:cNvSpPr>
            <a:spLocks noGrp="1"/>
          </p:cNvSpPr>
          <p:nvPr>
            <p:ph type="sldNum" sz="quarter" idx="12"/>
          </p:nvPr>
        </p:nvSpPr>
        <p:spPr/>
        <p:txBody>
          <a:bodyPr/>
          <a:lstStyle/>
          <a:p>
            <a:fld id="{16DA865B-E7D7-4BCB-B4C3-DB797149269F}" type="slidenum">
              <a:rPr lang="en-AU" smtClean="0"/>
              <a:t>17</a:t>
            </a:fld>
            <a:endParaRPr lang="en-AU"/>
          </a:p>
        </p:txBody>
      </p:sp>
    </p:spTree>
    <p:extLst>
      <p:ext uri="{BB962C8B-B14F-4D97-AF65-F5344CB8AC3E}">
        <p14:creationId xmlns:p14="http://schemas.microsoft.com/office/powerpoint/2010/main" val="124163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891B112B-3E63-4480-9C05-233F2E012BC1}"/>
              </a:ext>
            </a:extLst>
          </p:cNvPr>
          <p:cNvSpPr txBox="1">
            <a:spLocks/>
          </p:cNvSpPr>
          <p:nvPr/>
        </p:nvSpPr>
        <p:spPr>
          <a:xfrm>
            <a:off x="177554" y="1376036"/>
            <a:ext cx="11558726" cy="44565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AU" dirty="0">
                <a:cs typeface="Times New Roman" panose="02020603050405020304" pitchFamily="18" charset="0"/>
              </a:rPr>
              <a:t> There are three main types of investment scams in Australia:</a:t>
            </a:r>
          </a:p>
          <a:p>
            <a:pPr marL="0" indent="0">
              <a:buNone/>
            </a:pPr>
            <a:endParaRPr lang="en-AU" dirty="0">
              <a:cs typeface="Times New Roman" panose="02020603050405020304" pitchFamily="18" charset="0"/>
            </a:endParaRPr>
          </a:p>
          <a:p>
            <a:pPr>
              <a:buFont typeface="Wingdings" panose="05000000000000000000" pitchFamily="2" charset="2"/>
              <a:buChar char="Ø"/>
            </a:pPr>
            <a:r>
              <a:rPr lang="en-AU" dirty="0">
                <a:cs typeface="Times New Roman" panose="02020603050405020304" pitchFamily="18" charset="0"/>
              </a:rPr>
              <a:t> The investment offer is completely fake</a:t>
            </a:r>
          </a:p>
          <a:p>
            <a:pPr marL="0" indent="0">
              <a:buNone/>
            </a:pPr>
            <a:endParaRPr lang="en-AU" dirty="0">
              <a:cs typeface="Times New Roman" panose="02020603050405020304" pitchFamily="18" charset="0"/>
            </a:endParaRPr>
          </a:p>
          <a:p>
            <a:pPr>
              <a:buFont typeface="Wingdings" panose="05000000000000000000" pitchFamily="2" charset="2"/>
              <a:buChar char="Ø"/>
            </a:pPr>
            <a:r>
              <a:rPr lang="en-AU" dirty="0">
                <a:cs typeface="Times New Roman" panose="02020603050405020304" pitchFamily="18" charset="0"/>
              </a:rPr>
              <a:t> The investment exists, but the money you give the scammer doesn’t go towards that investment</a:t>
            </a:r>
          </a:p>
          <a:p>
            <a:pPr marL="0" indent="0">
              <a:buNone/>
            </a:pPr>
            <a:endParaRPr lang="en-AU" dirty="0">
              <a:cs typeface="Times New Roman" panose="02020603050405020304" pitchFamily="18" charset="0"/>
            </a:endParaRPr>
          </a:p>
          <a:p>
            <a:pPr>
              <a:buFont typeface="Wingdings" panose="05000000000000000000" pitchFamily="2" charset="2"/>
              <a:buChar char="Ø"/>
            </a:pPr>
            <a:r>
              <a:rPr lang="en-AU" dirty="0">
                <a:cs typeface="Times New Roman" panose="02020603050405020304" pitchFamily="18" charset="0"/>
              </a:rPr>
              <a:t> The scammer says they represent a well-known                                 investment company – but they’re lying</a:t>
            </a:r>
            <a:endParaRPr lang="en-AU" dirty="0"/>
          </a:p>
        </p:txBody>
      </p:sp>
      <p:sp>
        <p:nvSpPr>
          <p:cNvPr id="4" name="TextBox 3">
            <a:extLst>
              <a:ext uri="{FF2B5EF4-FFF2-40B4-BE49-F238E27FC236}">
                <a16:creationId xmlns:a16="http://schemas.microsoft.com/office/drawing/2014/main" xmlns="" id="{5DDD555A-23CF-4DBF-86EF-86025F908A09}"/>
              </a:ext>
            </a:extLst>
          </p:cNvPr>
          <p:cNvSpPr txBox="1"/>
          <p:nvPr/>
        </p:nvSpPr>
        <p:spPr>
          <a:xfrm>
            <a:off x="2399190" y="210389"/>
            <a:ext cx="6094520" cy="769441"/>
          </a:xfrm>
          <a:prstGeom prst="rect">
            <a:avLst/>
          </a:prstGeom>
          <a:noFill/>
        </p:spPr>
        <p:txBody>
          <a:bodyPr wrap="square">
            <a:spAutoFit/>
          </a:bodyPr>
          <a:lstStyle/>
          <a:p>
            <a:pPr algn="ctr"/>
            <a:r>
              <a:rPr lang="en-AU" sz="4400" b="1" dirty="0">
                <a:solidFill>
                  <a:schemeClr val="accent2"/>
                </a:solidFill>
                <a:effectLst>
                  <a:outerShdw blurRad="38100" dist="38100" dir="2700000" algn="tl">
                    <a:srgbClr val="000000">
                      <a:alpha val="43137"/>
                    </a:srgbClr>
                  </a:outerShdw>
                </a:effectLst>
                <a:latin typeface="+mj-lt"/>
              </a:rPr>
              <a:t>Investment scams</a:t>
            </a:r>
          </a:p>
        </p:txBody>
      </p:sp>
      <p:pic>
        <p:nvPicPr>
          <p:cNvPr id="3074" name="Picture 2" descr="Investment scams alert and prevent from online fraud 2021">
            <a:extLst>
              <a:ext uri="{FF2B5EF4-FFF2-40B4-BE49-F238E27FC236}">
                <a16:creationId xmlns:a16="http://schemas.microsoft.com/office/drawing/2014/main" xmlns="" id="{5300F53F-7689-4A52-A5E0-5C9BFA28F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4917" y="1605067"/>
            <a:ext cx="2509223" cy="16697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indoor&#10;&#10;Description automatically generated">
            <a:extLst>
              <a:ext uri="{FF2B5EF4-FFF2-40B4-BE49-F238E27FC236}">
                <a16:creationId xmlns:a16="http://schemas.microsoft.com/office/drawing/2014/main" xmlns="" id="{3495595A-20D8-4C5C-94EB-7B7CC6463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3463" y="4439265"/>
            <a:ext cx="4515153" cy="2208346"/>
          </a:xfrm>
          <a:prstGeom prst="rect">
            <a:avLst/>
          </a:prstGeom>
        </p:spPr>
      </p:pic>
      <p:sp>
        <p:nvSpPr>
          <p:cNvPr id="3" name="Slide Number Placeholder 2">
            <a:extLst>
              <a:ext uri="{FF2B5EF4-FFF2-40B4-BE49-F238E27FC236}">
                <a16:creationId xmlns:a16="http://schemas.microsoft.com/office/drawing/2014/main" xmlns="" id="{5C7B263F-B5F5-464C-A1C4-E93B7A886F11}"/>
              </a:ext>
            </a:extLst>
          </p:cNvPr>
          <p:cNvSpPr>
            <a:spLocks noGrp="1"/>
          </p:cNvSpPr>
          <p:nvPr>
            <p:ph type="sldNum" sz="quarter" idx="12"/>
          </p:nvPr>
        </p:nvSpPr>
        <p:spPr/>
        <p:txBody>
          <a:bodyPr/>
          <a:lstStyle/>
          <a:p>
            <a:fld id="{16DA865B-E7D7-4BCB-B4C3-DB797149269F}" type="slidenum">
              <a:rPr lang="en-AU" smtClean="0"/>
              <a:t>18</a:t>
            </a:fld>
            <a:endParaRPr lang="en-AU"/>
          </a:p>
        </p:txBody>
      </p:sp>
    </p:spTree>
    <p:extLst>
      <p:ext uri="{BB962C8B-B14F-4D97-AF65-F5344CB8AC3E}">
        <p14:creationId xmlns:p14="http://schemas.microsoft.com/office/powerpoint/2010/main" val="3436306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B905F-90C9-40ED-A8F2-4BFE7230E2A6}"/>
              </a:ext>
            </a:extLst>
          </p:cNvPr>
          <p:cNvSpPr txBox="1">
            <a:spLocks/>
          </p:cNvSpPr>
          <p:nvPr/>
        </p:nvSpPr>
        <p:spPr>
          <a:xfrm>
            <a:off x="1600200" y="228600"/>
            <a:ext cx="8040950" cy="8899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20000"/>
              </a:spcBef>
              <a:buSzPct val="70000"/>
            </a:pPr>
            <a:r>
              <a:rPr lang="en-US" b="1" dirty="0">
                <a:solidFill>
                  <a:schemeClr val="accent2"/>
                </a:solidFill>
                <a:effectLst>
                  <a:outerShdw blurRad="38100" dist="38100" dir="2700000" algn="tl">
                    <a:srgbClr val="000000">
                      <a:alpha val="43137"/>
                    </a:srgbClr>
                  </a:outerShdw>
                </a:effectLst>
                <a:ea typeface="+mn-ea"/>
                <a:cs typeface="+mn-cs"/>
              </a:rPr>
              <a:t>Protect against investment scams </a:t>
            </a:r>
          </a:p>
        </p:txBody>
      </p:sp>
      <p:sp>
        <p:nvSpPr>
          <p:cNvPr id="3" name="Content Placeholder 2">
            <a:extLst>
              <a:ext uri="{FF2B5EF4-FFF2-40B4-BE49-F238E27FC236}">
                <a16:creationId xmlns:a16="http://schemas.microsoft.com/office/drawing/2014/main" xmlns="" id="{BF50A477-7797-47B5-B6DD-F031D0E877CD}"/>
              </a:ext>
            </a:extLst>
          </p:cNvPr>
          <p:cNvSpPr txBox="1">
            <a:spLocks/>
          </p:cNvSpPr>
          <p:nvPr/>
        </p:nvSpPr>
        <p:spPr>
          <a:xfrm>
            <a:off x="301842" y="920540"/>
            <a:ext cx="11816178" cy="4953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AU" dirty="0">
                <a:ea typeface="Times New Roman" panose="02020603050405020304" pitchFamily="18" charset="0"/>
              </a:rPr>
              <a:t>If you are considering investing, always </a:t>
            </a:r>
            <a:r>
              <a:rPr lang="en-AU" dirty="0">
                <a:ea typeface="Times New Roman" panose="02020603050405020304" pitchFamily="18" charset="0"/>
                <a:cs typeface="Times New Roman" panose="02020603050405020304" pitchFamily="18" charset="0"/>
              </a:rPr>
              <a:t>c</a:t>
            </a:r>
            <a:r>
              <a:rPr lang="en-AU" dirty="0">
                <a:ea typeface="Calibri" panose="020F0502020204030204" pitchFamily="34" charset="0"/>
                <a:cs typeface="Times New Roman" panose="02020603050405020304" pitchFamily="18" charset="0"/>
              </a:rPr>
              <a:t>heck if the financial advisor is registered via the ASIC website. Any business or person that offers or advises about financial products must hold an Australian Financial Services (AFS) licence.</a:t>
            </a:r>
          </a:p>
          <a:p>
            <a:pPr marL="0" indent="0" algn="just">
              <a:lnSpc>
                <a:spcPct val="150000"/>
              </a:lnSpc>
              <a:spcAft>
                <a:spcPts val="800"/>
              </a:spcAft>
              <a:buSzPts val="1000"/>
              <a:buFont typeface="Arial" panose="020B0604020202020204" pitchFamily="34" charset="0"/>
              <a:buNone/>
              <a:tabLst>
                <a:tab pos="457200" algn="l"/>
              </a:tabLst>
            </a:pPr>
            <a:r>
              <a:rPr lang="en-AU" sz="2400" b="1" dirty="0">
                <a:solidFill>
                  <a:srgbClr val="C00000"/>
                </a:solidFill>
                <a:ea typeface="Calibri" panose="020F0502020204030204" pitchFamily="34" charset="0"/>
                <a:cs typeface="Times New Roman" panose="02020603050405020304" pitchFamily="18" charset="0"/>
              </a:rPr>
              <a:t>https://asic.gov.au/for-finance-professionals/afs-licensees/financial-advisers-register/</a:t>
            </a:r>
          </a:p>
          <a:p>
            <a:pPr marL="0" indent="0" algn="just">
              <a:lnSpc>
                <a:spcPct val="150000"/>
              </a:lnSpc>
              <a:spcAft>
                <a:spcPts val="800"/>
              </a:spcAft>
              <a:buSzPts val="1000"/>
              <a:buFont typeface="Arial" panose="020B0604020202020204" pitchFamily="34" charset="0"/>
              <a:buNone/>
              <a:tabLst>
                <a:tab pos="457200" algn="l"/>
              </a:tabLst>
            </a:pPr>
            <a:r>
              <a:rPr lang="en-AU" sz="2300" dirty="0"/>
              <a:t>Also check ASIC's list of companies you should not deal with. </a:t>
            </a:r>
          </a:p>
          <a:p>
            <a:pPr marL="0" indent="0" algn="just">
              <a:lnSpc>
                <a:spcPct val="150000"/>
              </a:lnSpc>
              <a:spcAft>
                <a:spcPts val="800"/>
              </a:spcAft>
              <a:buSzPts val="1000"/>
              <a:buFont typeface="Arial" panose="020B0604020202020204" pitchFamily="34" charset="0"/>
              <a:buNone/>
              <a:tabLst>
                <a:tab pos="457200" algn="l"/>
              </a:tabLst>
            </a:pPr>
            <a:r>
              <a:rPr lang="en-AU" sz="2400" b="1" dirty="0">
                <a:solidFill>
                  <a:srgbClr val="C00000"/>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https://moneysmart.gov.au/companies-you-should-not-deal-with</a:t>
            </a:r>
            <a:r>
              <a:rPr lang="en-AU" sz="2400" b="1" dirty="0">
                <a:solidFill>
                  <a:srgbClr val="C00000"/>
                </a:solidFill>
                <a:ea typeface="Calibri" panose="020F0502020204030204" pitchFamily="34" charset="0"/>
                <a:cs typeface="Times New Roman" panose="02020603050405020304" pitchFamily="18" charset="0"/>
              </a:rPr>
              <a:t>                                                            </a:t>
            </a:r>
          </a:p>
          <a:p>
            <a:endParaRPr lang="en-US" dirty="0"/>
          </a:p>
        </p:txBody>
      </p:sp>
      <p:pic>
        <p:nvPicPr>
          <p:cNvPr id="4098" name="Picture 2" descr="Home - Moneysmart.gov.au">
            <a:extLst>
              <a:ext uri="{FF2B5EF4-FFF2-40B4-BE49-F238E27FC236}">
                <a16:creationId xmlns:a16="http://schemas.microsoft.com/office/drawing/2014/main" xmlns="" id="{12059144-5806-4743-8CE0-B1C969E81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616" y="5101568"/>
            <a:ext cx="2189269" cy="12259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SIC fee increase for 2021/22 - DFK Benjamin King Money">
            <a:extLst>
              <a:ext uri="{FF2B5EF4-FFF2-40B4-BE49-F238E27FC236}">
                <a16:creationId xmlns:a16="http://schemas.microsoft.com/office/drawing/2014/main" xmlns="" id="{0089DB35-2FCF-46F7-A9EA-0B600EF075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6548" y="3587229"/>
            <a:ext cx="2211232" cy="12268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776E3962-12AE-488F-86B1-086CB5C3D843}"/>
              </a:ext>
            </a:extLst>
          </p:cNvPr>
          <p:cNvSpPr>
            <a:spLocks noGrp="1"/>
          </p:cNvSpPr>
          <p:nvPr>
            <p:ph type="sldNum" sz="quarter" idx="12"/>
          </p:nvPr>
        </p:nvSpPr>
        <p:spPr/>
        <p:txBody>
          <a:bodyPr/>
          <a:lstStyle/>
          <a:p>
            <a:fld id="{16DA865B-E7D7-4BCB-B4C3-DB797149269F}" type="slidenum">
              <a:rPr lang="en-AU" smtClean="0"/>
              <a:t>19</a:t>
            </a:fld>
            <a:endParaRPr lang="en-AU"/>
          </a:p>
        </p:txBody>
      </p:sp>
    </p:spTree>
    <p:extLst>
      <p:ext uri="{BB962C8B-B14F-4D97-AF65-F5344CB8AC3E}">
        <p14:creationId xmlns:p14="http://schemas.microsoft.com/office/powerpoint/2010/main" val="232225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A574787-44D0-4239-A556-5F38CE44888D}"/>
              </a:ext>
            </a:extLst>
          </p:cNvPr>
          <p:cNvSpPr txBox="1">
            <a:spLocks/>
          </p:cNvSpPr>
          <p:nvPr/>
        </p:nvSpPr>
        <p:spPr>
          <a:xfrm>
            <a:off x="2162263" y="259417"/>
            <a:ext cx="7315200" cy="1143000"/>
          </a:xfrm>
          <a:prstGeom prst="rect">
            <a:avLst/>
          </a:prstGeom>
        </p:spPr>
        <p:txBody>
          <a:bodyPr wrap="square"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chemeClr val="accent2"/>
                </a:solidFill>
                <a:effectLst>
                  <a:outerShdw blurRad="38100" dist="38100" dir="2700000" algn="tl">
                    <a:srgbClr val="000000">
                      <a:alpha val="43137"/>
                    </a:srgbClr>
                  </a:outerShdw>
                </a:effectLst>
              </a:rPr>
              <a:t>Our workshop aims</a:t>
            </a:r>
          </a:p>
        </p:txBody>
      </p:sp>
      <p:pic>
        <p:nvPicPr>
          <p:cNvPr id="6" name="Picture 5" descr="A person using a touchscreen device&#10;&#10;Description automatically generated with low confidence">
            <a:extLst>
              <a:ext uri="{FF2B5EF4-FFF2-40B4-BE49-F238E27FC236}">
                <a16:creationId xmlns:a16="http://schemas.microsoft.com/office/drawing/2014/main" xmlns="" id="{E6CCF47C-44A0-41AE-8636-61AA2D5B4C1A}"/>
              </a:ext>
            </a:extLst>
          </p:cNvPr>
          <p:cNvPicPr>
            <a:picLocks noChangeAspect="1"/>
          </p:cNvPicPr>
          <p:nvPr/>
        </p:nvPicPr>
        <p:blipFill rotWithShape="1">
          <a:blip r:embed="rId3"/>
          <a:srcRect l="16861" r="39031" b="-1"/>
          <a:stretch/>
        </p:blipFill>
        <p:spPr>
          <a:xfrm>
            <a:off x="1333759" y="1618948"/>
            <a:ext cx="2971800" cy="4109936"/>
          </a:xfrm>
          <a:prstGeom prst="rect">
            <a:avLst/>
          </a:prstGeom>
          <a:noFill/>
        </p:spPr>
      </p:pic>
      <p:sp>
        <p:nvSpPr>
          <p:cNvPr id="7" name="TextBox 6">
            <a:extLst>
              <a:ext uri="{FF2B5EF4-FFF2-40B4-BE49-F238E27FC236}">
                <a16:creationId xmlns:a16="http://schemas.microsoft.com/office/drawing/2014/main" xmlns="" id="{E747B839-5C41-49CB-BC32-E4C0AF01EB77}"/>
              </a:ext>
            </a:extLst>
          </p:cNvPr>
          <p:cNvSpPr txBox="1"/>
          <p:nvPr/>
        </p:nvSpPr>
        <p:spPr>
          <a:xfrm>
            <a:off x="5257800" y="1477248"/>
            <a:ext cx="6097554" cy="4549835"/>
          </a:xfrm>
          <a:prstGeom prst="rect">
            <a:avLst/>
          </a:prstGeom>
          <a:noFill/>
        </p:spPr>
        <p:txBody>
          <a:bodyPr wrap="square">
            <a:spAutoFit/>
          </a:bodyPr>
          <a:lstStyle/>
          <a:p>
            <a:pPr marL="457200" indent="-457200">
              <a:lnSpc>
                <a:spcPct val="150000"/>
              </a:lnSpc>
              <a:buFont typeface="Wingdings" panose="05000000000000000000" pitchFamily="2" charset="2"/>
              <a:buChar char="q"/>
            </a:pPr>
            <a:r>
              <a:rPr lang="en-US" sz="2800" dirty="0"/>
              <a:t>Promote awareness of the types of scams occurring in our community </a:t>
            </a:r>
          </a:p>
          <a:p>
            <a:pPr marL="457200" indent="-457200">
              <a:lnSpc>
                <a:spcPct val="150000"/>
              </a:lnSpc>
              <a:buFont typeface="Wingdings" panose="05000000000000000000" pitchFamily="2" charset="2"/>
              <a:buChar char="q"/>
            </a:pPr>
            <a:r>
              <a:rPr lang="en-US" sz="2800" dirty="0"/>
              <a:t>Understand how scammers operate so you can protect ourselves against them</a:t>
            </a:r>
          </a:p>
          <a:p>
            <a:pPr marL="457200" indent="-457200">
              <a:lnSpc>
                <a:spcPct val="150000"/>
              </a:lnSpc>
              <a:buFont typeface="Wingdings" panose="05000000000000000000" pitchFamily="2" charset="2"/>
              <a:buChar char="q"/>
            </a:pPr>
            <a:r>
              <a:rPr lang="en-US" sz="2800" dirty="0"/>
              <a:t>Know what to do if you experience a scam </a:t>
            </a:r>
          </a:p>
        </p:txBody>
      </p:sp>
      <p:sp>
        <p:nvSpPr>
          <p:cNvPr id="2" name="Slide Number Placeholder 1">
            <a:extLst>
              <a:ext uri="{FF2B5EF4-FFF2-40B4-BE49-F238E27FC236}">
                <a16:creationId xmlns:a16="http://schemas.microsoft.com/office/drawing/2014/main" xmlns="" id="{569CC6AC-2CF4-4700-B6F9-160C67480D55}"/>
              </a:ext>
            </a:extLst>
          </p:cNvPr>
          <p:cNvSpPr>
            <a:spLocks noGrp="1"/>
          </p:cNvSpPr>
          <p:nvPr>
            <p:ph type="sldNum" sz="quarter" idx="12"/>
          </p:nvPr>
        </p:nvSpPr>
        <p:spPr/>
        <p:txBody>
          <a:bodyPr/>
          <a:lstStyle/>
          <a:p>
            <a:fld id="{16DA865B-E7D7-4BCB-B4C3-DB797149269F}" type="slidenum">
              <a:rPr lang="en-AU" smtClean="0"/>
              <a:t>2</a:t>
            </a:fld>
            <a:endParaRPr lang="en-AU"/>
          </a:p>
        </p:txBody>
      </p:sp>
    </p:spTree>
    <p:extLst>
      <p:ext uri="{BB962C8B-B14F-4D97-AF65-F5344CB8AC3E}">
        <p14:creationId xmlns:p14="http://schemas.microsoft.com/office/powerpoint/2010/main" val="319010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C750A-92D9-4BC7-B929-969A4FEA3808}"/>
              </a:ext>
            </a:extLst>
          </p:cNvPr>
          <p:cNvSpPr txBox="1">
            <a:spLocks/>
          </p:cNvSpPr>
          <p:nvPr/>
        </p:nvSpPr>
        <p:spPr>
          <a:xfrm>
            <a:off x="230819" y="208300"/>
            <a:ext cx="11461072" cy="14962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kern="0" dirty="0">
                <a:solidFill>
                  <a:schemeClr val="accent2"/>
                </a:solidFill>
                <a:latin typeface="Lora" pitchFamily="2" charset="0"/>
                <a:ea typeface="Times New Roman" panose="02020603050405020304" pitchFamily="18" charset="0"/>
                <a:cs typeface="Times New Roman" panose="02020603050405020304" pitchFamily="18" charset="0"/>
              </a:rPr>
              <a:t>Missed </a:t>
            </a:r>
            <a:r>
              <a:rPr lang="en-AU" b="1" dirty="0">
                <a:solidFill>
                  <a:schemeClr val="accent2"/>
                </a:solidFill>
                <a:latin typeface="Lora" pitchFamily="2" charset="0"/>
                <a:ea typeface="Times New Roman" panose="02020603050405020304" pitchFamily="18" charset="0"/>
                <a:cs typeface="Times New Roman" panose="02020603050405020304" pitchFamily="18" charset="0"/>
              </a:rPr>
              <a:t>D</a:t>
            </a:r>
            <a:r>
              <a:rPr lang="en-AU" b="1" kern="0" dirty="0">
                <a:solidFill>
                  <a:schemeClr val="accent2"/>
                </a:solidFill>
                <a:latin typeface="Lora" pitchFamily="2" charset="0"/>
                <a:ea typeface="Times New Roman" panose="02020603050405020304" pitchFamily="18" charset="0"/>
                <a:cs typeface="Times New Roman" panose="02020603050405020304" pitchFamily="18" charset="0"/>
              </a:rPr>
              <a:t>elivery, Call or Voicemail (</a:t>
            </a:r>
            <a:r>
              <a:rPr lang="en-AU" b="1" kern="0" dirty="0" err="1">
                <a:solidFill>
                  <a:schemeClr val="accent2"/>
                </a:solidFill>
                <a:latin typeface="Lora" pitchFamily="2" charset="0"/>
                <a:ea typeface="Times New Roman" panose="02020603050405020304" pitchFamily="18" charset="0"/>
                <a:cs typeface="Times New Roman" panose="02020603050405020304" pitchFamily="18" charset="0"/>
              </a:rPr>
              <a:t>Flubot</a:t>
            </a:r>
            <a:r>
              <a:rPr lang="en-AU" b="1" kern="0" dirty="0">
                <a:solidFill>
                  <a:schemeClr val="accent2"/>
                </a:solidFill>
                <a:latin typeface="Lora" pitchFamily="2" charset="0"/>
                <a:ea typeface="Times New Roman" panose="02020603050405020304" pitchFamily="18" charset="0"/>
                <a:cs typeface="Times New Roman" panose="02020603050405020304" pitchFamily="18" charset="0"/>
              </a:rPr>
              <a:t>) Scams</a:t>
            </a:r>
            <a:r>
              <a:rPr lang="en-AU" sz="3600"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r>
            <a:br>
              <a:rPr lang="en-AU" sz="3600"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en-AU" dirty="0"/>
          </a:p>
        </p:txBody>
      </p:sp>
      <p:sp>
        <p:nvSpPr>
          <p:cNvPr id="3" name="TextBox 2">
            <a:extLst>
              <a:ext uri="{FF2B5EF4-FFF2-40B4-BE49-F238E27FC236}">
                <a16:creationId xmlns:a16="http://schemas.microsoft.com/office/drawing/2014/main" xmlns="" id="{043CEF03-71ED-4A3B-AF26-3F3BF5A87A7D}"/>
              </a:ext>
            </a:extLst>
          </p:cNvPr>
          <p:cNvSpPr txBox="1"/>
          <p:nvPr/>
        </p:nvSpPr>
        <p:spPr>
          <a:xfrm>
            <a:off x="116269" y="1562934"/>
            <a:ext cx="11709646" cy="5386090"/>
          </a:xfrm>
          <a:prstGeom prst="rect">
            <a:avLst/>
          </a:prstGeom>
          <a:noFill/>
        </p:spPr>
        <p:txBody>
          <a:bodyPr wrap="square">
            <a:spAutoFit/>
          </a:bodyPr>
          <a:lstStyle/>
          <a:p>
            <a:pPr marL="0" indent="0" algn="just">
              <a:spcAft>
                <a:spcPts val="800"/>
              </a:spcAft>
              <a:buNone/>
            </a:pPr>
            <a:r>
              <a:rPr lang="en-AU" sz="2800" dirty="0">
                <a:solidFill>
                  <a:srgbClr val="2D2D2D"/>
                </a:solidFill>
                <a:effectLst/>
                <a:latin typeface="Segoe UI" panose="020B0502040204020203" pitchFamily="34" charset="0"/>
                <a:ea typeface="Times New Roman" panose="02020603050405020304" pitchFamily="18" charset="0"/>
                <a:cs typeface="Times New Roman" panose="02020603050405020304" pitchFamily="18" charset="0"/>
              </a:rPr>
              <a:t>The text messages ask you to tap on a link to download an app to track or organise a time for a delivery, or hear a voicemail message. However, the message is fake, there is no delivery or voicemail, and the app is actually malicious software called </a:t>
            </a:r>
            <a:r>
              <a:rPr lang="en-AU" sz="2800" dirty="0" err="1">
                <a:solidFill>
                  <a:srgbClr val="2D2D2D"/>
                </a:solidFill>
                <a:effectLst/>
                <a:latin typeface="Segoe UI" panose="020B0502040204020203" pitchFamily="34" charset="0"/>
                <a:ea typeface="Times New Roman" panose="02020603050405020304" pitchFamily="18" charset="0"/>
                <a:cs typeface="Times New Roman" panose="02020603050405020304" pitchFamily="18" charset="0"/>
              </a:rPr>
              <a:t>Flubot</a:t>
            </a:r>
            <a:r>
              <a:rPr lang="en-AU" sz="2800" dirty="0">
                <a:solidFill>
                  <a:srgbClr val="2D2D2D"/>
                </a:solidFill>
                <a:effectLst/>
                <a:latin typeface="Segoe UI" panose="020B0502040204020203" pitchFamily="34" charset="0"/>
                <a:ea typeface="Times New Roman" panose="02020603050405020304" pitchFamily="18" charset="0"/>
                <a:cs typeface="Times New Roman" panose="02020603050405020304" pitchFamily="18" charset="0"/>
              </a:rPr>
              <a:t>.  </a:t>
            </a:r>
          </a:p>
          <a:p>
            <a:pPr marL="0" indent="0" algn="just">
              <a:spcAft>
                <a:spcPts val="800"/>
              </a:spcAft>
              <a:buNone/>
            </a:pP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en-AU" sz="2800" dirty="0">
              <a:solidFill>
                <a:srgbClr val="2D2D2D"/>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0" indent="0">
              <a:spcAft>
                <a:spcPts val="800"/>
              </a:spcAft>
              <a:buNone/>
            </a:pPr>
            <a:endParaRPr lang="en-AU" sz="2800" dirty="0">
              <a:solidFill>
                <a:srgbClr val="2D2D2D"/>
              </a:solidFill>
              <a:latin typeface="Segoe UI" panose="020B0502040204020203" pitchFamily="34" charset="0"/>
              <a:ea typeface="Times New Roman" panose="02020603050405020304" pitchFamily="18" charset="0"/>
              <a:cs typeface="Times New Roman" panose="02020603050405020304" pitchFamily="18" charset="0"/>
            </a:endParaRPr>
          </a:p>
          <a:p>
            <a:pPr marL="0" indent="0">
              <a:spcAft>
                <a:spcPts val="800"/>
              </a:spcAft>
              <a:buNone/>
            </a:pPr>
            <a:endParaRPr lang="en-AU" sz="2400" dirty="0">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0" indent="0">
              <a:spcAft>
                <a:spcPts val="800"/>
              </a:spcAft>
              <a:buNone/>
            </a:pPr>
            <a:endParaRPr lang="en-AU" sz="2800" dirty="0">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0" indent="0">
              <a:spcAft>
                <a:spcPts val="800"/>
              </a:spcAft>
              <a:buNone/>
            </a:pPr>
            <a:r>
              <a:rPr lang="en-AU" sz="2800" dirty="0">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rPr>
              <a:t>If you receive one of these messages, </a:t>
            </a:r>
            <a:r>
              <a:rPr lang="en-AU" sz="2800" b="1" dirty="0">
                <a:effectLst/>
                <a:latin typeface="Segoe UI" panose="020B0502040204020203" pitchFamily="34" charset="0"/>
                <a:ea typeface="Times New Roman" panose="02020603050405020304" pitchFamily="18" charset="0"/>
                <a:cs typeface="Times New Roman" panose="02020603050405020304" pitchFamily="18" charset="0"/>
              </a:rPr>
              <a:t>DON’T</a:t>
            </a:r>
            <a:r>
              <a:rPr lang="en-AU" sz="2800" dirty="0">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rPr>
              <a:t> click or tap                             on the link. Delete the message immediately.</a:t>
            </a:r>
            <a:endParaRPr lang="en-AU"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Text message that reads &quot;Visit (website) to manage your delivery. Your order E201(redacted) will be DELIVERED SOON.&quot; Some identifying details from the message are covered with a bar.">
            <a:extLst>
              <a:ext uri="{FF2B5EF4-FFF2-40B4-BE49-F238E27FC236}">
                <a16:creationId xmlns:a16="http://schemas.microsoft.com/office/drawing/2014/main" xmlns="" id="{EDA79F3E-9A26-4D1C-8924-16061A5A64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02245" y="3127902"/>
            <a:ext cx="2595716" cy="2470902"/>
          </a:xfrm>
          <a:prstGeom prst="rect">
            <a:avLst/>
          </a:prstGeom>
          <a:noFill/>
          <a:ln>
            <a:noFill/>
          </a:ln>
        </p:spPr>
      </p:pic>
      <p:pic>
        <p:nvPicPr>
          <p:cNvPr id="5" name="Picture 4" descr="A message that says &quot;DHL: you have (2) PENDING packages. Last chance to pick up the package&quot;, followed by a URL. Some identifying details from the message are covered with a bar.">
            <a:extLst>
              <a:ext uri="{FF2B5EF4-FFF2-40B4-BE49-F238E27FC236}">
                <a16:creationId xmlns:a16="http://schemas.microsoft.com/office/drawing/2014/main" xmlns="" id="{A0AA0A6E-020D-48E8-AF43-04389BEEDA60}"/>
              </a:ext>
            </a:extLst>
          </p:cNvPr>
          <p:cNvPicPr/>
          <p:nvPr/>
        </p:nvPicPr>
        <p:blipFill rotWithShape="1">
          <a:blip r:embed="rId4">
            <a:extLst>
              <a:ext uri="{28A0092B-C50C-407E-A947-70E740481C1C}">
                <a14:useLocalDpi xmlns:a14="http://schemas.microsoft.com/office/drawing/2010/main" val="0"/>
              </a:ext>
            </a:extLst>
          </a:blip>
          <a:srcRect l="-16594" t="2405" r="16594" b="4489"/>
          <a:stretch/>
        </p:blipFill>
        <p:spPr bwMode="auto">
          <a:xfrm>
            <a:off x="9251803" y="3125000"/>
            <a:ext cx="2820271" cy="2772000"/>
          </a:xfrm>
          <a:prstGeom prst="rect">
            <a:avLst/>
          </a:prstGeom>
          <a:noFill/>
          <a:ln>
            <a:noFill/>
          </a:ln>
        </p:spPr>
      </p:pic>
      <p:pic>
        <p:nvPicPr>
          <p:cNvPr id="6" name="Picture 5" descr="A message that says &quot;Your DHL package is on ITS way! Click&quot;, followed by a URL. Some identifying details from the message are covered with a bar.">
            <a:extLst>
              <a:ext uri="{FF2B5EF4-FFF2-40B4-BE49-F238E27FC236}">
                <a16:creationId xmlns:a16="http://schemas.microsoft.com/office/drawing/2014/main" xmlns="" id="{660BE00C-56F7-4DA6-B798-E80AE89DACC9}"/>
              </a:ext>
            </a:extLst>
          </p:cNvPr>
          <p:cNvPicPr/>
          <p:nvPr/>
        </p:nvPicPr>
        <p:blipFill rotWithShape="1">
          <a:blip r:embed="rId5">
            <a:extLst>
              <a:ext uri="{28A0092B-C50C-407E-A947-70E740481C1C}">
                <a14:useLocalDpi xmlns:a14="http://schemas.microsoft.com/office/drawing/2010/main" val="0"/>
              </a:ext>
            </a:extLst>
          </a:blip>
          <a:srcRect l="-4251" t="5887" r="4251" b="8413"/>
          <a:stretch/>
        </p:blipFill>
        <p:spPr bwMode="auto">
          <a:xfrm>
            <a:off x="960132" y="3329123"/>
            <a:ext cx="3331649" cy="2363754"/>
          </a:xfrm>
          <a:prstGeom prst="rect">
            <a:avLst/>
          </a:prstGeom>
          <a:noFill/>
          <a:ln>
            <a:noFill/>
          </a:ln>
        </p:spPr>
      </p:pic>
      <p:sp>
        <p:nvSpPr>
          <p:cNvPr id="7" name="Slide Number Placeholder 6">
            <a:extLst>
              <a:ext uri="{FF2B5EF4-FFF2-40B4-BE49-F238E27FC236}">
                <a16:creationId xmlns:a16="http://schemas.microsoft.com/office/drawing/2014/main" xmlns="" id="{156262F9-F960-4F86-A750-24FDCE6AE17F}"/>
              </a:ext>
            </a:extLst>
          </p:cNvPr>
          <p:cNvSpPr>
            <a:spLocks noGrp="1"/>
          </p:cNvSpPr>
          <p:nvPr>
            <p:ph type="sldNum" sz="quarter" idx="12"/>
          </p:nvPr>
        </p:nvSpPr>
        <p:spPr/>
        <p:txBody>
          <a:bodyPr/>
          <a:lstStyle/>
          <a:p>
            <a:fld id="{16DA865B-E7D7-4BCB-B4C3-DB797149269F}" type="slidenum">
              <a:rPr lang="en-AU" smtClean="0"/>
              <a:t>20</a:t>
            </a:fld>
            <a:endParaRPr lang="en-AU"/>
          </a:p>
        </p:txBody>
      </p:sp>
    </p:spTree>
    <p:extLst>
      <p:ext uri="{BB962C8B-B14F-4D97-AF65-F5344CB8AC3E}">
        <p14:creationId xmlns:p14="http://schemas.microsoft.com/office/powerpoint/2010/main" val="388117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92D7A-699F-4E2D-94A0-12A883CBAC90}"/>
              </a:ext>
            </a:extLst>
          </p:cNvPr>
          <p:cNvSpPr txBox="1">
            <a:spLocks/>
          </p:cNvSpPr>
          <p:nvPr/>
        </p:nvSpPr>
        <p:spPr>
          <a:xfrm>
            <a:off x="443884" y="113191"/>
            <a:ext cx="11079331"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kern="0" dirty="0">
                <a:solidFill>
                  <a:schemeClr val="accent2"/>
                </a:solidFill>
                <a:latin typeface="Lora" pitchFamily="2" charset="0"/>
                <a:ea typeface="Times New Roman" panose="02020603050405020304" pitchFamily="18" charset="0"/>
                <a:cs typeface="Times New Roman" panose="02020603050405020304" pitchFamily="18" charset="0"/>
              </a:rPr>
              <a:t>Missed </a:t>
            </a:r>
            <a:r>
              <a:rPr lang="en-AU" b="1" dirty="0">
                <a:solidFill>
                  <a:schemeClr val="accent2"/>
                </a:solidFill>
                <a:latin typeface="Lora" pitchFamily="2" charset="0"/>
                <a:ea typeface="Times New Roman" panose="02020603050405020304" pitchFamily="18" charset="0"/>
                <a:cs typeface="Times New Roman" panose="02020603050405020304" pitchFamily="18" charset="0"/>
              </a:rPr>
              <a:t>D</a:t>
            </a:r>
            <a:r>
              <a:rPr lang="en-AU" b="1" kern="0" dirty="0">
                <a:solidFill>
                  <a:schemeClr val="accent2"/>
                </a:solidFill>
                <a:latin typeface="Lora" pitchFamily="2" charset="0"/>
                <a:ea typeface="Times New Roman" panose="02020603050405020304" pitchFamily="18" charset="0"/>
                <a:cs typeface="Times New Roman" panose="02020603050405020304" pitchFamily="18" charset="0"/>
              </a:rPr>
              <a:t>elivery, Call or Voicemail (</a:t>
            </a:r>
            <a:r>
              <a:rPr lang="en-AU" b="1" kern="0" dirty="0" err="1">
                <a:solidFill>
                  <a:schemeClr val="accent2"/>
                </a:solidFill>
                <a:latin typeface="Lora" pitchFamily="2" charset="0"/>
                <a:ea typeface="Times New Roman" panose="02020603050405020304" pitchFamily="18" charset="0"/>
                <a:cs typeface="Times New Roman" panose="02020603050405020304" pitchFamily="18" charset="0"/>
              </a:rPr>
              <a:t>Flubot</a:t>
            </a:r>
            <a:r>
              <a:rPr lang="en-AU" b="1" kern="0" dirty="0">
                <a:solidFill>
                  <a:schemeClr val="accent2"/>
                </a:solidFill>
                <a:latin typeface="Lora" pitchFamily="2" charset="0"/>
                <a:ea typeface="Times New Roman" panose="02020603050405020304" pitchFamily="18" charset="0"/>
                <a:cs typeface="Times New Roman" panose="02020603050405020304" pitchFamily="18" charset="0"/>
              </a:rPr>
              <a:t>) Scams</a:t>
            </a:r>
            <a:endParaRPr lang="en-AU" dirty="0"/>
          </a:p>
        </p:txBody>
      </p:sp>
      <p:sp>
        <p:nvSpPr>
          <p:cNvPr id="3" name="Content Placeholder 2">
            <a:extLst>
              <a:ext uri="{FF2B5EF4-FFF2-40B4-BE49-F238E27FC236}">
                <a16:creationId xmlns:a16="http://schemas.microsoft.com/office/drawing/2014/main" xmlns="" id="{53D2A280-4B89-4B82-BE70-2C298A9E3DA0}"/>
              </a:ext>
            </a:extLst>
          </p:cNvPr>
          <p:cNvSpPr txBox="1">
            <a:spLocks/>
          </p:cNvSpPr>
          <p:nvPr/>
        </p:nvSpPr>
        <p:spPr>
          <a:xfrm>
            <a:off x="130206" y="1381700"/>
            <a:ext cx="11931588" cy="51411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b="1" dirty="0"/>
              <a:t>→ </a:t>
            </a:r>
            <a:r>
              <a:rPr lang="en-AU" b="1" dirty="0">
                <a:ea typeface="Times New Roman" panose="02020603050405020304" pitchFamily="18" charset="0"/>
              </a:rPr>
              <a:t>What happens if you click or tap the link</a:t>
            </a:r>
          </a:p>
          <a:p>
            <a:r>
              <a:rPr lang="en-AU" dirty="0">
                <a:ea typeface="Times New Roman" panose="02020603050405020304" pitchFamily="18" charset="0"/>
              </a:rPr>
              <a:t>Clicking/tapping the link could lead to downloading malware (malicious software) to your phone.</a:t>
            </a:r>
          </a:p>
          <a:p>
            <a:pPr marL="0" indent="0">
              <a:buNone/>
            </a:pPr>
            <a:r>
              <a:rPr lang="en-AU" dirty="0">
                <a:ea typeface="Times New Roman" panose="02020603050405020304" pitchFamily="18" charset="0"/>
              </a:rPr>
              <a:t> </a:t>
            </a:r>
          </a:p>
          <a:p>
            <a:pPr marL="0" indent="0">
              <a:buFont typeface="Arial" panose="020B0604020202020204" pitchFamily="34" charset="0"/>
              <a:buNone/>
            </a:pPr>
            <a:r>
              <a:rPr lang="en-AU" b="1" dirty="0"/>
              <a:t>→ </a:t>
            </a:r>
            <a:r>
              <a:rPr lang="en-AU" b="1" dirty="0">
                <a:ea typeface="Times New Roman" panose="02020603050405020304" pitchFamily="18" charset="0"/>
              </a:rPr>
              <a:t>What to do if you’ve downloaded the </a:t>
            </a:r>
            <a:r>
              <a:rPr lang="en-AU" b="1" dirty="0" err="1">
                <a:ea typeface="Times New Roman" panose="02020603050405020304" pitchFamily="18" charset="0"/>
              </a:rPr>
              <a:t>Flubot</a:t>
            </a:r>
            <a:endParaRPr lang="en-AU" b="1" dirty="0">
              <a:ea typeface="Times New Roman" panose="02020603050405020304" pitchFamily="18" charset="0"/>
            </a:endParaRPr>
          </a:p>
          <a:p>
            <a:r>
              <a:rPr lang="en-AU" b="1" dirty="0">
                <a:ea typeface="Times New Roman" panose="02020603050405020304" pitchFamily="18" charset="0"/>
              </a:rPr>
              <a:t>Act immediately. </a:t>
            </a:r>
            <a:r>
              <a:rPr lang="en-AU" dirty="0">
                <a:ea typeface="Times New Roman" panose="02020603050405020304" pitchFamily="18" charset="0"/>
              </a:rPr>
              <a:t>If you have already clicked the link to download the application, your passwords and online accounts are now at risk from hackers.</a:t>
            </a:r>
          </a:p>
          <a:p>
            <a:endParaRPr lang="en-AU" dirty="0">
              <a:ea typeface="Calibri" panose="020F0502020204030204" pitchFamily="34" charset="0"/>
              <a:cs typeface="Times New Roman" panose="02020603050405020304" pitchFamily="18" charset="0"/>
            </a:endParaRPr>
          </a:p>
          <a:p>
            <a:pPr>
              <a:lnSpc>
                <a:spcPct val="100000"/>
              </a:lnSpc>
              <a:spcAft>
                <a:spcPts val="800"/>
              </a:spcAft>
            </a:pPr>
            <a:r>
              <a:rPr lang="en-AU" dirty="0">
                <a:ea typeface="Calibri" panose="020F0502020204030204" pitchFamily="34" charset="0"/>
                <a:cs typeface="Times New Roman" panose="02020603050405020304" pitchFamily="18" charset="0"/>
              </a:rPr>
              <a:t>The</a:t>
            </a:r>
            <a:r>
              <a:rPr lang="en-AU" b="1" dirty="0">
                <a:ea typeface="Calibri" panose="020F0502020204030204" pitchFamily="34" charset="0"/>
                <a:cs typeface="Times New Roman" panose="02020603050405020304" pitchFamily="18" charset="0"/>
              </a:rPr>
              <a:t> Scamwatch</a:t>
            </a:r>
            <a:r>
              <a:rPr lang="en-AU" dirty="0">
                <a:ea typeface="Calibri" panose="020F0502020204030204" pitchFamily="34" charset="0"/>
                <a:cs typeface="Times New Roman" panose="02020603050405020304" pitchFamily="18" charset="0"/>
              </a:rPr>
              <a:t> website has information regarding steps on removal of the software.</a:t>
            </a:r>
          </a:p>
          <a:p>
            <a:pPr marL="0" indent="0">
              <a:lnSpc>
                <a:spcPct val="100000"/>
              </a:lnSpc>
              <a:spcAft>
                <a:spcPts val="800"/>
              </a:spcAft>
              <a:buNone/>
            </a:pPr>
            <a:r>
              <a:rPr lang="en-AU" sz="2400" b="1" u="sng" dirty="0">
                <a:solidFill>
                  <a:srgbClr val="FF0000"/>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https://www.scamwatch.gov.au/news-alerts/missed-delivery-call-or-voicemail-flubot-scams</a:t>
            </a:r>
            <a:endParaRPr lang="en-AU" sz="2400" b="1" dirty="0">
              <a:solidFill>
                <a:srgbClr val="FF0000"/>
              </a:solidFill>
              <a:ea typeface="Calibri" panose="020F0502020204030204" pitchFamily="34" charset="0"/>
              <a:cs typeface="Times New Roman" panose="02020603050405020304" pitchFamily="18" charset="0"/>
            </a:endParaRPr>
          </a:p>
          <a:p>
            <a:pPr marL="0" indent="0">
              <a:buNone/>
            </a:pPr>
            <a:endParaRPr lang="en-AU" dirty="0"/>
          </a:p>
        </p:txBody>
      </p:sp>
      <p:sp>
        <p:nvSpPr>
          <p:cNvPr id="4" name="Slide Number Placeholder 3">
            <a:extLst>
              <a:ext uri="{FF2B5EF4-FFF2-40B4-BE49-F238E27FC236}">
                <a16:creationId xmlns:a16="http://schemas.microsoft.com/office/drawing/2014/main" xmlns="" id="{6B20D2F2-07EA-4632-A73D-B89F4571C387}"/>
              </a:ext>
            </a:extLst>
          </p:cNvPr>
          <p:cNvSpPr>
            <a:spLocks noGrp="1"/>
          </p:cNvSpPr>
          <p:nvPr>
            <p:ph type="sldNum" sz="quarter" idx="12"/>
          </p:nvPr>
        </p:nvSpPr>
        <p:spPr/>
        <p:txBody>
          <a:bodyPr/>
          <a:lstStyle/>
          <a:p>
            <a:fld id="{16DA865B-E7D7-4BCB-B4C3-DB797149269F}" type="slidenum">
              <a:rPr lang="en-AU" smtClean="0"/>
              <a:t>21</a:t>
            </a:fld>
            <a:endParaRPr lang="en-AU"/>
          </a:p>
        </p:txBody>
      </p:sp>
    </p:spTree>
    <p:extLst>
      <p:ext uri="{BB962C8B-B14F-4D97-AF65-F5344CB8AC3E}">
        <p14:creationId xmlns:p14="http://schemas.microsoft.com/office/powerpoint/2010/main" val="82320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8C461713-D7D1-4969-BD9B-C8156F929EFD}"/>
              </a:ext>
            </a:extLst>
          </p:cNvPr>
          <p:cNvSpPr txBox="1">
            <a:spLocks/>
          </p:cNvSpPr>
          <p:nvPr/>
        </p:nvSpPr>
        <p:spPr>
          <a:xfrm>
            <a:off x="221942" y="116632"/>
            <a:ext cx="11656380" cy="64365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Font typeface="Arial" panose="020B0604020202020204" pitchFamily="34" charset="0"/>
              <a:buNone/>
            </a:pPr>
            <a:r>
              <a:rPr lang="en-AU" sz="4400" b="1" dirty="0">
                <a:solidFill>
                  <a:schemeClr val="accent2"/>
                </a:solidFill>
                <a:effectLst>
                  <a:outerShdw blurRad="38100" dist="38100" dir="2700000" algn="tl">
                    <a:srgbClr val="000000">
                      <a:alpha val="43137"/>
                    </a:srgbClr>
                  </a:outerShdw>
                </a:effectLst>
              </a:rPr>
              <a:t>Remote Access Scams</a:t>
            </a:r>
          </a:p>
          <a:p>
            <a:pPr marL="0" indent="0" algn="just">
              <a:lnSpc>
                <a:spcPct val="115000"/>
              </a:lnSpc>
              <a:spcAft>
                <a:spcPts val="1000"/>
              </a:spcAft>
              <a:buFont typeface="Arial" panose="020B0604020202020204" pitchFamily="34" charset="0"/>
              <a:buNone/>
            </a:pPr>
            <a:r>
              <a:rPr lang="en-AU" dirty="0">
                <a:solidFill>
                  <a:srgbClr val="2D2D2D"/>
                </a:solidFill>
                <a:latin typeface="Arial" panose="020B0604020202020204" pitchFamily="34" charset="0"/>
                <a:ea typeface="Times New Roman" panose="02020603050405020304" pitchFamily="18" charset="0"/>
                <a:cs typeface="Times New Roman" panose="02020603050405020304" pitchFamily="18" charset="0"/>
              </a:rPr>
              <a:t>Remote access scammers phone you </a:t>
            </a:r>
            <a:r>
              <a:rPr lang="en-AU" dirty="0">
                <a:solidFill>
                  <a:srgbClr val="2D2D2D"/>
                </a:solidFill>
                <a:latin typeface="Arial" panose="020B0604020202020204" pitchFamily="34" charset="0"/>
                <a:cs typeface="Times New Roman" panose="02020603050405020304" pitchFamily="18" charset="0"/>
              </a:rPr>
              <a:t>pretending to be from a large telecommunications or computer company (e.g. Telstra, NBN, Microsoft) or a technical support service.</a:t>
            </a:r>
            <a:endParaRPr lang="en-AU" dirty="0">
              <a:solidFill>
                <a:srgbClr val="2D2D2D"/>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Font typeface="Arial" panose="020B0604020202020204" pitchFamily="34" charset="0"/>
              <a:buNone/>
            </a:pPr>
            <a:r>
              <a:rPr lang="en-AU" dirty="0">
                <a:solidFill>
                  <a:srgbClr val="2D2D2D"/>
                </a:solidFill>
                <a:latin typeface="Arial" panose="020B0604020202020204" pitchFamily="34" charset="0"/>
                <a:ea typeface="Times New Roman" panose="02020603050405020304" pitchFamily="18" charset="0"/>
                <a:cs typeface="Times New Roman" panose="02020603050405020304" pitchFamily="18" charset="0"/>
              </a:rPr>
              <a:t>They try to convince you that you have a computer or internet problem and</a:t>
            </a:r>
            <a:r>
              <a:rPr lang="en-AU" dirty="0">
                <a:solidFill>
                  <a:srgbClr val="2D2D2D"/>
                </a:solidFill>
                <a:latin typeface="Arial" panose="020B0604020202020204" pitchFamily="34" charset="0"/>
                <a:cs typeface="Times New Roman" panose="02020603050405020304" pitchFamily="18" charset="0"/>
              </a:rPr>
              <a:t> get you to install a software program to ‘fix’ the problem. </a:t>
            </a:r>
          </a:p>
          <a:p>
            <a:pPr marL="0" indent="0">
              <a:lnSpc>
                <a:spcPct val="115000"/>
              </a:lnSpc>
              <a:spcBef>
                <a:spcPts val="0"/>
              </a:spcBef>
              <a:buFont typeface="Arial" panose="020B0604020202020204" pitchFamily="34" charset="0"/>
              <a:buNone/>
            </a:pPr>
            <a:r>
              <a:rPr lang="en-AU" dirty="0">
                <a:solidFill>
                  <a:srgbClr val="2D2D2D"/>
                </a:solidFill>
                <a:latin typeface="Arial" panose="020B0604020202020204" pitchFamily="34" charset="0"/>
                <a:cs typeface="Times New Roman" panose="02020603050405020304" pitchFamily="18" charset="0"/>
              </a:rPr>
              <a:t>This gives them control of your computer and they either steal your information or demand money to return access to you.   </a:t>
            </a:r>
          </a:p>
          <a:p>
            <a:pPr marL="0" indent="0" algn="just">
              <a:buFont typeface="Arial" panose="020B0604020202020204" pitchFamily="34" charset="0"/>
              <a:buNone/>
            </a:pPr>
            <a:endParaRPr lang="en-AU" dirty="0"/>
          </a:p>
          <a:p>
            <a:pPr marL="0" indent="0">
              <a:lnSpc>
                <a:spcPct val="115000"/>
              </a:lnSpc>
              <a:spcAft>
                <a:spcPts val="1000"/>
              </a:spcAft>
              <a:buFont typeface="Arial" panose="020B0604020202020204" pitchFamily="34" charset="0"/>
              <a:buNone/>
            </a:pPr>
            <a:endParaRPr lang="en-AU" dirty="0">
              <a:solidFill>
                <a:srgbClr val="2D2D2D"/>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3" name="Picture 2">
            <a:extLst>
              <a:ext uri="{FF2B5EF4-FFF2-40B4-BE49-F238E27FC236}">
                <a16:creationId xmlns:a16="http://schemas.microsoft.com/office/drawing/2014/main" xmlns="" id="{CDCD5008-FC86-43AB-AD30-6BCB4E38D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986" y="5047740"/>
            <a:ext cx="3024336" cy="1693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xmlns="" id="{1AF878D2-5CC6-4A95-836F-027F993C5A10}"/>
              </a:ext>
            </a:extLst>
          </p:cNvPr>
          <p:cNvSpPr>
            <a:spLocks noGrp="1"/>
          </p:cNvSpPr>
          <p:nvPr>
            <p:ph type="sldNum" sz="quarter" idx="12"/>
          </p:nvPr>
        </p:nvSpPr>
        <p:spPr/>
        <p:txBody>
          <a:bodyPr/>
          <a:lstStyle/>
          <a:p>
            <a:fld id="{16DA865B-E7D7-4BCB-B4C3-DB797149269F}" type="slidenum">
              <a:rPr lang="en-AU" smtClean="0"/>
              <a:t>22</a:t>
            </a:fld>
            <a:endParaRPr lang="en-AU"/>
          </a:p>
        </p:txBody>
      </p:sp>
    </p:spTree>
    <p:extLst>
      <p:ext uri="{BB962C8B-B14F-4D97-AF65-F5344CB8AC3E}">
        <p14:creationId xmlns:p14="http://schemas.microsoft.com/office/powerpoint/2010/main" val="176167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99F75-C767-45DD-8142-1010C5FB4E11}"/>
              </a:ext>
            </a:extLst>
          </p:cNvPr>
          <p:cNvSpPr txBox="1">
            <a:spLocks/>
          </p:cNvSpPr>
          <p:nvPr/>
        </p:nvSpPr>
        <p:spPr>
          <a:xfrm>
            <a:off x="2094771" y="228600"/>
            <a:ext cx="7315200" cy="1143000"/>
          </a:xfrm>
          <a:prstGeom prst="rect">
            <a:avLst/>
          </a:prstGeom>
        </p:spPr>
        <p:txBody>
          <a:bodyPr wrap="square"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ct val="20000"/>
              </a:spcBef>
              <a:spcAft>
                <a:spcPts val="1000"/>
              </a:spcAft>
              <a:buSzPct val="70000"/>
            </a:pPr>
            <a:r>
              <a:rPr lang="en-AU" b="1" dirty="0">
                <a:solidFill>
                  <a:schemeClr val="accent2"/>
                </a:solidFill>
                <a:effectLst>
                  <a:outerShdw blurRad="38100" dist="38100" dir="2700000" algn="tl">
                    <a:srgbClr val="000000">
                      <a:alpha val="43137"/>
                    </a:srgbClr>
                  </a:outerShdw>
                </a:effectLst>
                <a:latin typeface="+mn-lt"/>
                <a:ea typeface="+mn-ea"/>
                <a:cs typeface="+mn-cs"/>
              </a:rPr>
              <a:t>Tips to stay safe online </a:t>
            </a:r>
          </a:p>
        </p:txBody>
      </p:sp>
      <p:sp>
        <p:nvSpPr>
          <p:cNvPr id="3" name="Content Placeholder 2">
            <a:extLst>
              <a:ext uri="{FF2B5EF4-FFF2-40B4-BE49-F238E27FC236}">
                <a16:creationId xmlns:a16="http://schemas.microsoft.com/office/drawing/2014/main" xmlns="" id="{8A2A4518-E0C6-4210-8A9A-CA92708968D9}"/>
              </a:ext>
            </a:extLst>
          </p:cNvPr>
          <p:cNvSpPr txBox="1">
            <a:spLocks/>
          </p:cNvSpPr>
          <p:nvPr/>
        </p:nvSpPr>
        <p:spPr>
          <a:xfrm>
            <a:off x="177194" y="1371600"/>
            <a:ext cx="9232777" cy="4953000"/>
          </a:xfrm>
          <a:prstGeom prst="rect">
            <a:avLst/>
          </a:prstGeom>
        </p:spPr>
        <p:txBody>
          <a:bodyPr wrap="square"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ü"/>
            </a:pPr>
            <a:r>
              <a:rPr lang="en-AU" b="1" i="1" dirty="0"/>
              <a:t>Use strong passwords</a:t>
            </a:r>
            <a:r>
              <a:rPr lang="en-AU" dirty="0"/>
              <a:t>, face or fingerprint ID</a:t>
            </a:r>
          </a:p>
          <a:p>
            <a:pPr>
              <a:lnSpc>
                <a:spcPct val="150000"/>
              </a:lnSpc>
              <a:buFont typeface="Wingdings" pitchFamily="2" charset="2"/>
              <a:buChar char="ü"/>
            </a:pPr>
            <a:r>
              <a:rPr lang="en-AU" b="1" i="1" dirty="0"/>
              <a:t>Ensure passwords are minimum 12 characters </a:t>
            </a:r>
            <a:r>
              <a:rPr lang="en-AU" dirty="0"/>
              <a:t>and include uppercase and lowercase letters, symbols and numbers</a:t>
            </a:r>
          </a:p>
          <a:p>
            <a:pPr>
              <a:lnSpc>
                <a:spcPct val="150000"/>
              </a:lnSpc>
              <a:buFont typeface="Wingdings" pitchFamily="2" charset="2"/>
              <a:buChar char="ü"/>
            </a:pPr>
            <a:r>
              <a:rPr lang="en-AU" b="1" i="1" dirty="0"/>
              <a:t>Install anti-virus software </a:t>
            </a:r>
            <a:r>
              <a:rPr lang="en-AU" dirty="0"/>
              <a:t>&amp;</a:t>
            </a:r>
            <a:r>
              <a:rPr lang="en-AU" b="1" dirty="0"/>
              <a:t> </a:t>
            </a:r>
            <a:r>
              <a:rPr lang="en-AU" dirty="0"/>
              <a:t>keep it up to date</a:t>
            </a:r>
          </a:p>
          <a:p>
            <a:pPr>
              <a:lnSpc>
                <a:spcPct val="150000"/>
              </a:lnSpc>
              <a:buFont typeface="Wingdings" pitchFamily="2" charset="2"/>
              <a:buChar char="ü"/>
            </a:pPr>
            <a:r>
              <a:rPr lang="en-AU" b="1" i="1" dirty="0"/>
              <a:t>Secure your Bluetooth and wifi </a:t>
            </a:r>
            <a:r>
              <a:rPr lang="en-AU" dirty="0"/>
              <a:t>with passwords</a:t>
            </a:r>
          </a:p>
          <a:p>
            <a:pPr marL="0" indent="0">
              <a:buNone/>
            </a:pPr>
            <a:endParaRPr lang="en-AU" sz="2200" dirty="0"/>
          </a:p>
          <a:p>
            <a:pPr marL="0" indent="0">
              <a:buFont typeface="Arial" panose="020B0604020202020204" pitchFamily="34" charset="0"/>
              <a:buNone/>
            </a:pPr>
            <a:endParaRPr lang="en-AU" sz="2200" dirty="0"/>
          </a:p>
        </p:txBody>
      </p:sp>
      <p:pic>
        <p:nvPicPr>
          <p:cNvPr id="4" name="Content Placeholder 3">
            <a:extLst>
              <a:ext uri="{FF2B5EF4-FFF2-40B4-BE49-F238E27FC236}">
                <a16:creationId xmlns:a16="http://schemas.microsoft.com/office/drawing/2014/main" xmlns="" id="{562F16F5-CD9E-435B-9A5B-50E7E4165A4D}"/>
              </a:ext>
            </a:extLst>
          </p:cNvPr>
          <p:cNvPicPr>
            <a:picLocks noChangeAspect="1"/>
          </p:cNvPicPr>
          <p:nvPr/>
        </p:nvPicPr>
        <p:blipFill rotWithShape="1">
          <a:blip r:embed="rId3"/>
          <a:srcRect l="20402" r="38925" b="-2"/>
          <a:stretch/>
        </p:blipFill>
        <p:spPr bwMode="auto">
          <a:xfrm>
            <a:off x="9118487" y="2980677"/>
            <a:ext cx="2727643" cy="37722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xmlns="" id="{330820A2-8F30-486E-9BE3-71FC5E367696}"/>
              </a:ext>
            </a:extLst>
          </p:cNvPr>
          <p:cNvSpPr>
            <a:spLocks noGrp="1"/>
          </p:cNvSpPr>
          <p:nvPr>
            <p:ph type="sldNum" sz="quarter" idx="12"/>
          </p:nvPr>
        </p:nvSpPr>
        <p:spPr/>
        <p:txBody>
          <a:bodyPr/>
          <a:lstStyle/>
          <a:p>
            <a:fld id="{16DA865B-E7D7-4BCB-B4C3-DB797149269F}" type="slidenum">
              <a:rPr lang="en-AU" smtClean="0"/>
              <a:t>23</a:t>
            </a:fld>
            <a:endParaRPr lang="en-AU"/>
          </a:p>
        </p:txBody>
      </p:sp>
    </p:spTree>
    <p:extLst>
      <p:ext uri="{BB962C8B-B14F-4D97-AF65-F5344CB8AC3E}">
        <p14:creationId xmlns:p14="http://schemas.microsoft.com/office/powerpoint/2010/main" val="3176233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A0F45A-F66A-4556-A6D8-6AB6D89B021B}"/>
              </a:ext>
            </a:extLst>
          </p:cNvPr>
          <p:cNvSpPr txBox="1">
            <a:spLocks/>
          </p:cNvSpPr>
          <p:nvPr/>
        </p:nvSpPr>
        <p:spPr>
          <a:xfrm>
            <a:off x="1936232" y="311152"/>
            <a:ext cx="7315200" cy="1143000"/>
          </a:xfrm>
          <a:prstGeom prst="rect">
            <a:avLst/>
          </a:prstGeom>
        </p:spPr>
        <p:txBody>
          <a:bodyPr wrap="square"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ct val="20000"/>
              </a:spcBef>
              <a:spcAft>
                <a:spcPts val="1000"/>
              </a:spcAft>
              <a:buSzPct val="70000"/>
            </a:pPr>
            <a:r>
              <a:rPr lang="en-AU" b="1" dirty="0">
                <a:solidFill>
                  <a:schemeClr val="accent2"/>
                </a:solidFill>
                <a:effectLst>
                  <a:outerShdw blurRad="38100" dist="38100" dir="2700000" algn="tl">
                    <a:srgbClr val="000000">
                      <a:alpha val="43137"/>
                    </a:srgbClr>
                  </a:outerShdw>
                </a:effectLst>
                <a:latin typeface="+mn-lt"/>
                <a:ea typeface="+mn-ea"/>
                <a:cs typeface="+mn-cs"/>
              </a:rPr>
              <a:t>Tips to stay safe online </a:t>
            </a:r>
            <a:endParaRPr lang="en-US"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4170CD1F-88A6-44D7-A067-3561CA3B1193}"/>
              </a:ext>
            </a:extLst>
          </p:cNvPr>
          <p:cNvSpPr txBox="1">
            <a:spLocks/>
          </p:cNvSpPr>
          <p:nvPr/>
        </p:nvSpPr>
        <p:spPr>
          <a:xfrm>
            <a:off x="234515" y="1454152"/>
            <a:ext cx="10977981" cy="4953000"/>
          </a:xfrm>
          <a:prstGeom prst="rect">
            <a:avLst/>
          </a:prstGeom>
        </p:spPr>
        <p:txBody>
          <a:bodyPr wrap="square"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ü"/>
            </a:pPr>
            <a:r>
              <a:rPr lang="en-US" b="1" i="1" dirty="0"/>
              <a:t>Do not open attachments </a:t>
            </a:r>
            <a:r>
              <a:rPr lang="en-US" dirty="0"/>
              <a:t>unless you are certain they are legitimate </a:t>
            </a:r>
          </a:p>
          <a:p>
            <a:pPr>
              <a:lnSpc>
                <a:spcPct val="150000"/>
              </a:lnSpc>
              <a:buFont typeface="Wingdings" pitchFamily="2" charset="2"/>
              <a:buChar char="ü"/>
            </a:pPr>
            <a:r>
              <a:rPr lang="en-US" b="1" i="1" dirty="0"/>
              <a:t>Do not follow links from emails </a:t>
            </a:r>
            <a:r>
              <a:rPr lang="en-US" dirty="0"/>
              <a:t>and provide personal information </a:t>
            </a:r>
          </a:p>
          <a:p>
            <a:pPr>
              <a:lnSpc>
                <a:spcPct val="150000"/>
              </a:lnSpc>
              <a:buFont typeface="Wingdings" pitchFamily="2" charset="2"/>
              <a:buChar char="ü"/>
            </a:pPr>
            <a:r>
              <a:rPr lang="en-US" b="1" i="1" dirty="0"/>
              <a:t>Do not allow anyone remote access to your computer </a:t>
            </a:r>
            <a:r>
              <a:rPr lang="en-US" dirty="0"/>
              <a:t>unless you have engaged someone reputable for IT support</a:t>
            </a:r>
          </a:p>
          <a:p>
            <a:pPr>
              <a:lnSpc>
                <a:spcPct val="150000"/>
              </a:lnSpc>
              <a:buFont typeface="Wingdings" pitchFamily="2" charset="2"/>
              <a:buChar char="ü"/>
            </a:pPr>
            <a:r>
              <a:rPr lang="en-US" b="1" i="1" dirty="0"/>
              <a:t>Check email addresses </a:t>
            </a:r>
            <a:r>
              <a:rPr lang="en-US" dirty="0"/>
              <a:t>from senders</a:t>
            </a:r>
          </a:p>
          <a:p>
            <a:pPr>
              <a:lnSpc>
                <a:spcPct val="150000"/>
              </a:lnSpc>
              <a:buFont typeface="Wingdings" pitchFamily="2" charset="2"/>
              <a:buChar char="ü"/>
            </a:pPr>
            <a:r>
              <a:rPr lang="en-US" b="1" i="1" dirty="0"/>
              <a:t>Check if websites are secure </a:t>
            </a:r>
          </a:p>
          <a:p>
            <a:pPr>
              <a:lnSpc>
                <a:spcPct val="150000"/>
              </a:lnSpc>
              <a:buFont typeface="Wingdings" pitchFamily="2" charset="2"/>
              <a:buChar char="ü"/>
            </a:pPr>
            <a:r>
              <a:rPr lang="en-US" b="1" i="1" dirty="0"/>
              <a:t>Beware </a:t>
            </a:r>
            <a:r>
              <a:rPr lang="en-US" dirty="0"/>
              <a:t>when someone contacts you and demands urgent payment</a:t>
            </a:r>
          </a:p>
        </p:txBody>
      </p:sp>
      <p:pic>
        <p:nvPicPr>
          <p:cNvPr id="4" name="Picture 4" descr="Stop Your Site From Showing &amp;quot;Not Secure&amp;quot; In Chrome Browsers - Ezoic">
            <a:extLst>
              <a:ext uri="{FF2B5EF4-FFF2-40B4-BE49-F238E27FC236}">
                <a16:creationId xmlns:a16="http://schemas.microsoft.com/office/drawing/2014/main" xmlns="" id="{F8870B65-224E-4A3B-BC6D-277EA15412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47375" y="3859631"/>
            <a:ext cx="2117324" cy="2117324"/>
          </a:xfrm>
          <a:prstGeom prst="rect">
            <a:avLst/>
          </a:prstGeom>
          <a:solidFill>
            <a:srgbClr val="FFFFFF"/>
          </a:solidFill>
        </p:spPr>
      </p:pic>
      <p:sp>
        <p:nvSpPr>
          <p:cNvPr id="5" name="Slide Number Placeholder 4">
            <a:extLst>
              <a:ext uri="{FF2B5EF4-FFF2-40B4-BE49-F238E27FC236}">
                <a16:creationId xmlns:a16="http://schemas.microsoft.com/office/drawing/2014/main" xmlns="" id="{BFB4C845-EDFD-4616-A5F6-2136B91BE291}"/>
              </a:ext>
            </a:extLst>
          </p:cNvPr>
          <p:cNvSpPr>
            <a:spLocks noGrp="1"/>
          </p:cNvSpPr>
          <p:nvPr>
            <p:ph type="sldNum" sz="quarter" idx="12"/>
          </p:nvPr>
        </p:nvSpPr>
        <p:spPr/>
        <p:txBody>
          <a:bodyPr/>
          <a:lstStyle/>
          <a:p>
            <a:fld id="{16DA865B-E7D7-4BCB-B4C3-DB797149269F}" type="slidenum">
              <a:rPr lang="en-AU" smtClean="0"/>
              <a:t>24</a:t>
            </a:fld>
            <a:endParaRPr lang="en-AU"/>
          </a:p>
        </p:txBody>
      </p:sp>
    </p:spTree>
    <p:extLst>
      <p:ext uri="{BB962C8B-B14F-4D97-AF65-F5344CB8AC3E}">
        <p14:creationId xmlns:p14="http://schemas.microsoft.com/office/powerpoint/2010/main" val="2775540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218AC0-26DF-4DF4-99BA-52211AE9F796}"/>
              </a:ext>
            </a:extLst>
          </p:cNvPr>
          <p:cNvSpPr txBox="1">
            <a:spLocks/>
          </p:cNvSpPr>
          <p:nvPr/>
        </p:nvSpPr>
        <p:spPr>
          <a:xfrm>
            <a:off x="2005136" y="303301"/>
            <a:ext cx="73152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ct val="20000"/>
              </a:spcBef>
              <a:spcAft>
                <a:spcPts val="1000"/>
              </a:spcAft>
              <a:buSzPct val="70000"/>
            </a:pPr>
            <a:r>
              <a:rPr lang="en-US" b="1" dirty="0">
                <a:solidFill>
                  <a:schemeClr val="accent2"/>
                </a:solidFill>
                <a:effectLst>
                  <a:outerShdw blurRad="38100" dist="38100" dir="2700000" algn="tl">
                    <a:srgbClr val="000000">
                      <a:alpha val="43137"/>
                    </a:srgbClr>
                  </a:outerShdw>
                </a:effectLst>
                <a:latin typeface="+mn-lt"/>
                <a:ea typeface="+mn-ea"/>
                <a:cs typeface="+mn-cs"/>
              </a:rPr>
              <a:t>Other types of scams </a:t>
            </a:r>
          </a:p>
        </p:txBody>
      </p:sp>
      <p:sp>
        <p:nvSpPr>
          <p:cNvPr id="3" name="Content Placeholder 2">
            <a:extLst>
              <a:ext uri="{FF2B5EF4-FFF2-40B4-BE49-F238E27FC236}">
                <a16:creationId xmlns:a16="http://schemas.microsoft.com/office/drawing/2014/main" xmlns="" id="{DDBE650B-F2FA-4506-A177-EA1F2779CD82}"/>
              </a:ext>
            </a:extLst>
          </p:cNvPr>
          <p:cNvSpPr txBox="1">
            <a:spLocks/>
          </p:cNvSpPr>
          <p:nvPr/>
        </p:nvSpPr>
        <p:spPr>
          <a:xfrm>
            <a:off x="195310" y="1371600"/>
            <a:ext cx="11265762" cy="4953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pPr algn="just">
              <a:buFont typeface="Wingdings" panose="05000000000000000000" pitchFamily="2" charset="2"/>
              <a:buChar char="q"/>
            </a:pPr>
            <a:r>
              <a:rPr lang="en-US" dirty="0"/>
              <a:t> There are a number of common scams that rely on tricking or manipulating people into paying money or volunteering personal details rather than by hacking your online accounts.</a:t>
            </a:r>
          </a:p>
          <a:p>
            <a:pPr marL="0" indent="0" algn="just">
              <a:buFont typeface="Arial" panose="020B0604020202020204" pitchFamily="34" charset="0"/>
              <a:buNone/>
            </a:pPr>
            <a:endParaRPr lang="en-US" dirty="0"/>
          </a:p>
          <a:p>
            <a:pPr algn="just">
              <a:buFont typeface="Wingdings" panose="05000000000000000000" pitchFamily="2" charset="2"/>
              <a:buChar char="q"/>
            </a:pPr>
            <a:r>
              <a:rPr lang="en-US" dirty="0"/>
              <a:t> These include dating scams, classified scams, shopping scams, technician and trade scams, inheritance scams, and lottery prize scams and lately </a:t>
            </a:r>
            <a:r>
              <a:rPr lang="en-US" b="1" dirty="0"/>
              <a:t>Covid -19 Scams.</a:t>
            </a:r>
            <a:endParaRPr lang="en-US" dirty="0"/>
          </a:p>
        </p:txBody>
      </p:sp>
      <p:pic>
        <p:nvPicPr>
          <p:cNvPr id="1026" name="Picture 2" descr="COVID-19 vaccination scams | Scamwatch">
            <a:extLst>
              <a:ext uri="{FF2B5EF4-FFF2-40B4-BE49-F238E27FC236}">
                <a16:creationId xmlns:a16="http://schemas.microsoft.com/office/drawing/2014/main" xmlns="" id="{A5046965-81F3-4448-AAEE-E54CE801B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865" y="5002124"/>
            <a:ext cx="294322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expected Lottery&amp; Prizes Scam – Unexpected Prize &amp; Lottery Scam">
            <a:extLst>
              <a:ext uri="{FF2B5EF4-FFF2-40B4-BE49-F238E27FC236}">
                <a16:creationId xmlns:a16="http://schemas.microsoft.com/office/drawing/2014/main" xmlns="" id="{D0B5B5ED-C838-4323-B1F1-A484875A8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6754" y="4596923"/>
            <a:ext cx="2435045" cy="1957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spicious SMS from a buyer – carsales.com.au Help Centre">
            <a:extLst>
              <a:ext uri="{FF2B5EF4-FFF2-40B4-BE49-F238E27FC236}">
                <a16:creationId xmlns:a16="http://schemas.microsoft.com/office/drawing/2014/main" xmlns="" id="{FB801B57-375F-4853-A90D-4A3CF416BF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08" t="1948" r="21503" b="6486"/>
          <a:stretch/>
        </p:blipFill>
        <p:spPr bwMode="auto">
          <a:xfrm>
            <a:off x="1402088" y="4932411"/>
            <a:ext cx="1872000" cy="1692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xmlns="" id="{CC8FA412-7AE5-4F8E-A441-144E5B294073}"/>
              </a:ext>
            </a:extLst>
          </p:cNvPr>
          <p:cNvSpPr>
            <a:spLocks noGrp="1"/>
          </p:cNvSpPr>
          <p:nvPr>
            <p:ph type="sldNum" sz="quarter" idx="12"/>
          </p:nvPr>
        </p:nvSpPr>
        <p:spPr/>
        <p:txBody>
          <a:bodyPr/>
          <a:lstStyle/>
          <a:p>
            <a:fld id="{16DA865B-E7D7-4BCB-B4C3-DB797149269F}" type="slidenum">
              <a:rPr lang="en-AU" smtClean="0"/>
              <a:t>25</a:t>
            </a:fld>
            <a:endParaRPr lang="en-AU"/>
          </a:p>
        </p:txBody>
      </p:sp>
    </p:spTree>
    <p:extLst>
      <p:ext uri="{BB962C8B-B14F-4D97-AF65-F5344CB8AC3E}">
        <p14:creationId xmlns:p14="http://schemas.microsoft.com/office/powerpoint/2010/main" val="2750713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BE2D60D4-D921-46F5-B26E-E94511175753}"/>
              </a:ext>
            </a:extLst>
          </p:cNvPr>
          <p:cNvSpPr txBox="1">
            <a:spLocks/>
          </p:cNvSpPr>
          <p:nvPr/>
        </p:nvSpPr>
        <p:spPr>
          <a:xfrm>
            <a:off x="284087" y="1313519"/>
            <a:ext cx="11319028" cy="61485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Wingdings" panose="05000000000000000000" pitchFamily="2" charset="2"/>
              <a:buNone/>
              <a:defRPr/>
            </a:pPr>
            <a:endParaRPr lang="en-AU" dirty="0"/>
          </a:p>
          <a:p>
            <a:pPr marL="0" indent="0" algn="just">
              <a:buFont typeface="Wingdings" panose="05000000000000000000" pitchFamily="2" charset="2"/>
              <a:buNone/>
              <a:defRPr/>
            </a:pPr>
            <a:r>
              <a:rPr lang="en-AU" dirty="0"/>
              <a:t>There are many scammers who take advantage of people looking for romantic partners via dating websites and social media.</a:t>
            </a:r>
          </a:p>
          <a:p>
            <a:pPr marL="0" indent="0" algn="just">
              <a:buFont typeface="Wingdings" panose="05000000000000000000" pitchFamily="2" charset="2"/>
              <a:buNone/>
              <a:defRPr/>
            </a:pPr>
            <a:endParaRPr lang="en-AU" dirty="0"/>
          </a:p>
          <a:p>
            <a:pPr marL="0" indent="0" algn="just">
              <a:buFont typeface="Wingdings" panose="05000000000000000000" pitchFamily="2" charset="2"/>
              <a:buNone/>
              <a:defRPr/>
            </a:pPr>
            <a:r>
              <a:rPr lang="en-AU" dirty="0"/>
              <a:t>They pretend to be prospective companions. They play on your emotional triggers to get you to provide money, gifts or personal details.</a:t>
            </a:r>
          </a:p>
          <a:p>
            <a:pPr marL="0" indent="0" algn="just">
              <a:buFont typeface="Wingdings" panose="05000000000000000000" pitchFamily="2" charset="2"/>
              <a:buNone/>
              <a:defRPr/>
            </a:pPr>
            <a:r>
              <a:rPr lang="en-AU" b="1" dirty="0"/>
              <a:t>Examples: </a:t>
            </a:r>
            <a:r>
              <a:rPr lang="en-AU" dirty="0"/>
              <a:t>Platforms include Facebook and various dating apps.</a:t>
            </a:r>
          </a:p>
          <a:p>
            <a:pPr>
              <a:defRPr/>
            </a:pPr>
            <a:endParaRPr lang="en-AU" dirty="0"/>
          </a:p>
        </p:txBody>
      </p:sp>
      <p:pic>
        <p:nvPicPr>
          <p:cNvPr id="3" name="Picture 6" descr="images.jpg">
            <a:extLst>
              <a:ext uri="{FF2B5EF4-FFF2-40B4-BE49-F238E27FC236}">
                <a16:creationId xmlns:a16="http://schemas.microsoft.com/office/drawing/2014/main" xmlns="" id="{1CC50CE5-DEB4-455D-BD22-188EFB005C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7050" y="4760634"/>
            <a:ext cx="2004442" cy="156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FEE40A0C-EC0A-4590-8FE4-EADF59B1BE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4159" y="3743163"/>
            <a:ext cx="2034978" cy="258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F8ACBCD7-F230-4DA1-B066-47A51DF37D82}"/>
              </a:ext>
            </a:extLst>
          </p:cNvPr>
          <p:cNvSpPr txBox="1"/>
          <p:nvPr/>
        </p:nvSpPr>
        <p:spPr>
          <a:xfrm>
            <a:off x="2452456" y="379067"/>
            <a:ext cx="6842464" cy="769441"/>
          </a:xfrm>
          <a:prstGeom prst="rect">
            <a:avLst/>
          </a:prstGeom>
          <a:noFill/>
        </p:spPr>
        <p:txBody>
          <a:bodyPr wrap="square">
            <a:spAutoFit/>
          </a:bodyPr>
          <a:lstStyle/>
          <a:p>
            <a:pPr marL="0" indent="0" algn="ctr">
              <a:buFont typeface="Arial" panose="020B0604020202020204" pitchFamily="34" charset="0"/>
              <a:buNone/>
              <a:defRPr/>
            </a:pPr>
            <a:r>
              <a:rPr lang="en-AU" altLang="en-US" sz="4400" b="1" dirty="0">
                <a:solidFill>
                  <a:schemeClr val="accent2"/>
                </a:solidFill>
                <a:effectLst>
                  <a:outerShdw blurRad="38100" dist="38100" dir="2700000" algn="tl">
                    <a:srgbClr val="000000">
                      <a:alpha val="43137"/>
                    </a:srgbClr>
                  </a:outerShdw>
                </a:effectLst>
                <a:latin typeface="+mj-lt"/>
              </a:rPr>
              <a:t>Dating and romance scams</a:t>
            </a:r>
            <a:endParaRPr lang="en-AU" sz="4400" b="1" dirty="0">
              <a:solidFill>
                <a:schemeClr val="accent2"/>
              </a:solidFill>
              <a:effectLst>
                <a:outerShdw blurRad="38100" dist="38100" dir="2700000" algn="tl">
                  <a:srgbClr val="000000">
                    <a:alpha val="43137"/>
                  </a:srgbClr>
                </a:outerShdw>
              </a:effectLst>
              <a:latin typeface="+mj-lt"/>
            </a:endParaRPr>
          </a:p>
        </p:txBody>
      </p:sp>
      <p:sp>
        <p:nvSpPr>
          <p:cNvPr id="5" name="Slide Number Placeholder 4">
            <a:extLst>
              <a:ext uri="{FF2B5EF4-FFF2-40B4-BE49-F238E27FC236}">
                <a16:creationId xmlns:a16="http://schemas.microsoft.com/office/drawing/2014/main" xmlns="" id="{17615528-88CB-411B-93C1-11BE11A5EF58}"/>
              </a:ext>
            </a:extLst>
          </p:cNvPr>
          <p:cNvSpPr>
            <a:spLocks noGrp="1"/>
          </p:cNvSpPr>
          <p:nvPr>
            <p:ph type="sldNum" sz="quarter" idx="12"/>
          </p:nvPr>
        </p:nvSpPr>
        <p:spPr/>
        <p:txBody>
          <a:bodyPr/>
          <a:lstStyle/>
          <a:p>
            <a:fld id="{16DA865B-E7D7-4BCB-B4C3-DB797149269F}" type="slidenum">
              <a:rPr lang="en-AU" smtClean="0"/>
              <a:t>26</a:t>
            </a:fld>
            <a:endParaRPr lang="en-AU"/>
          </a:p>
        </p:txBody>
      </p:sp>
    </p:spTree>
    <p:extLst>
      <p:ext uri="{BB962C8B-B14F-4D97-AF65-F5344CB8AC3E}">
        <p14:creationId xmlns:p14="http://schemas.microsoft.com/office/powerpoint/2010/main" val="205811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E42F89FD-4ACB-4970-83A6-9B5A29200450}"/>
              </a:ext>
            </a:extLst>
          </p:cNvPr>
          <p:cNvSpPr txBox="1">
            <a:spLocks/>
          </p:cNvSpPr>
          <p:nvPr/>
        </p:nvSpPr>
        <p:spPr>
          <a:xfrm>
            <a:off x="298882" y="983727"/>
            <a:ext cx="11594236" cy="6597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AU" dirty="0"/>
              <a:t>Dating scammers may express strong emotions for you quickly and suggest you communicate away from the website, via  phone, email or instant messaging. </a:t>
            </a:r>
          </a:p>
          <a:p>
            <a:pPr marL="0" indent="0" algn="just">
              <a:buFont typeface="Arial" panose="020B0604020202020204" pitchFamily="34" charset="0"/>
              <a:buNone/>
            </a:pPr>
            <a:endParaRPr lang="en-AU" dirty="0"/>
          </a:p>
          <a:p>
            <a:pPr marL="0" indent="0" algn="just">
              <a:buFont typeface="Arial" panose="020B0604020202020204" pitchFamily="34" charset="0"/>
              <a:buNone/>
            </a:pPr>
            <a:r>
              <a:rPr lang="en-AU" dirty="0"/>
              <a:t>Once they have gained your trust they may ask you (or emotionally manipulate you) to send money, gifts or your banking/credit card details.</a:t>
            </a:r>
          </a:p>
          <a:p>
            <a:pPr marL="0" indent="0" algn="just">
              <a:buFont typeface="Arial" panose="020B0604020202020204" pitchFamily="34" charset="0"/>
              <a:buNone/>
            </a:pPr>
            <a:endParaRPr lang="en-AU" dirty="0"/>
          </a:p>
          <a:p>
            <a:pPr marL="0" indent="0" algn="just">
              <a:buFont typeface="Arial" panose="020B0604020202020204" pitchFamily="34" charset="0"/>
              <a:buNone/>
            </a:pPr>
            <a:r>
              <a:rPr lang="en-AU" dirty="0"/>
              <a:t>They may also ask you to send pictures or videos of yourself, possibly of an intimate nature.</a:t>
            </a:r>
            <a:endParaRPr lang="en-AU" b="1" dirty="0"/>
          </a:p>
          <a:p>
            <a:pPr marL="0" indent="0">
              <a:buFont typeface="Arial" panose="020B0604020202020204" pitchFamily="34" charset="0"/>
              <a:buNone/>
            </a:pPr>
            <a:endParaRPr lang="en-AU" dirty="0"/>
          </a:p>
        </p:txBody>
      </p:sp>
      <p:pic>
        <p:nvPicPr>
          <p:cNvPr id="3" name="Picture 2">
            <a:extLst>
              <a:ext uri="{FF2B5EF4-FFF2-40B4-BE49-F238E27FC236}">
                <a16:creationId xmlns:a16="http://schemas.microsoft.com/office/drawing/2014/main" xmlns="" id="{1FBD8CB4-C9B7-4E25-9445-73997A828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614" y="4488407"/>
            <a:ext cx="36004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xmlns="" id="{E5A25123-B2A0-4365-80BB-62287F7D9C17}"/>
              </a:ext>
            </a:extLst>
          </p:cNvPr>
          <p:cNvSpPr txBox="1"/>
          <p:nvPr/>
        </p:nvSpPr>
        <p:spPr>
          <a:xfrm>
            <a:off x="2754296" y="184672"/>
            <a:ext cx="6094520" cy="769441"/>
          </a:xfrm>
          <a:prstGeom prst="rect">
            <a:avLst/>
          </a:prstGeom>
          <a:noFill/>
        </p:spPr>
        <p:txBody>
          <a:bodyPr wrap="square">
            <a:spAutoFit/>
          </a:bodyPr>
          <a:lstStyle/>
          <a:p>
            <a:pPr marL="0" indent="0" algn="ctr">
              <a:buFont typeface="Arial" panose="020B0604020202020204" pitchFamily="34" charset="0"/>
              <a:buNone/>
            </a:pPr>
            <a:r>
              <a:rPr lang="en-AU" sz="4400" b="1" dirty="0">
                <a:solidFill>
                  <a:schemeClr val="accent2"/>
                </a:solidFill>
                <a:effectLst>
                  <a:outerShdw blurRad="38100" dist="38100" dir="2700000" algn="tl">
                    <a:srgbClr val="000000">
                      <a:alpha val="43137"/>
                    </a:srgbClr>
                  </a:outerShdw>
                </a:effectLst>
                <a:latin typeface="+mj-lt"/>
              </a:rPr>
              <a:t>What to look out for</a:t>
            </a:r>
          </a:p>
        </p:txBody>
      </p:sp>
      <p:sp>
        <p:nvSpPr>
          <p:cNvPr id="4" name="Slide Number Placeholder 3">
            <a:extLst>
              <a:ext uri="{FF2B5EF4-FFF2-40B4-BE49-F238E27FC236}">
                <a16:creationId xmlns:a16="http://schemas.microsoft.com/office/drawing/2014/main" xmlns="" id="{8EE480A5-9259-4538-8BC9-4B750CB2FE06}"/>
              </a:ext>
            </a:extLst>
          </p:cNvPr>
          <p:cNvSpPr>
            <a:spLocks noGrp="1"/>
          </p:cNvSpPr>
          <p:nvPr>
            <p:ph type="sldNum" sz="quarter" idx="12"/>
          </p:nvPr>
        </p:nvSpPr>
        <p:spPr/>
        <p:txBody>
          <a:bodyPr/>
          <a:lstStyle/>
          <a:p>
            <a:fld id="{16DA865B-E7D7-4BCB-B4C3-DB797149269F}" type="slidenum">
              <a:rPr lang="en-AU" smtClean="0"/>
              <a:t>27</a:t>
            </a:fld>
            <a:endParaRPr lang="en-AU"/>
          </a:p>
        </p:txBody>
      </p:sp>
    </p:spTree>
    <p:extLst>
      <p:ext uri="{BB962C8B-B14F-4D97-AF65-F5344CB8AC3E}">
        <p14:creationId xmlns:p14="http://schemas.microsoft.com/office/powerpoint/2010/main" val="2766526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CD61286B-9684-4965-A115-29970D4303FD}"/>
              </a:ext>
            </a:extLst>
          </p:cNvPr>
          <p:cNvSpPr txBox="1">
            <a:spLocks/>
          </p:cNvSpPr>
          <p:nvPr/>
        </p:nvSpPr>
        <p:spPr>
          <a:xfrm>
            <a:off x="207331" y="833704"/>
            <a:ext cx="11425561" cy="64087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AU" b="1" dirty="0"/>
              <a:t>Online shopping and classified scams </a:t>
            </a:r>
            <a:r>
              <a:rPr lang="en-AU" dirty="0"/>
              <a:t>involve scammers pretending to be legitimate sellers, either with a fake website or a fake ad on a genuine retailer site.</a:t>
            </a:r>
          </a:p>
          <a:p>
            <a:pPr marL="0" indent="0">
              <a:buFont typeface="Arial" panose="020B0604020202020204" pitchFamily="34" charset="0"/>
              <a:buNone/>
              <a:defRPr/>
            </a:pPr>
            <a:endParaRPr lang="en-AU" dirty="0"/>
          </a:p>
          <a:p>
            <a:pPr marL="0" indent="0">
              <a:buFont typeface="Arial" panose="020B0604020202020204" pitchFamily="34" charset="0"/>
              <a:buNone/>
              <a:defRPr/>
            </a:pPr>
            <a:r>
              <a:rPr lang="en-AU" b="1" dirty="0"/>
              <a:t>Charity scammers </a:t>
            </a:r>
            <a:r>
              <a:rPr lang="en-AU" dirty="0"/>
              <a:t>impersonate genuine charities and ask for donations (online or door-to-door). They will often exploit recent natural disasters or tragedies. They may have fake emails or identification cards claiming to be from established charities such as Red Shield or World Vision </a:t>
            </a:r>
          </a:p>
          <a:p>
            <a:pPr marL="0" indent="0" algn="just">
              <a:buFont typeface="Arial" panose="020B0604020202020204" pitchFamily="34" charset="0"/>
              <a:buNone/>
              <a:defRPr/>
            </a:pPr>
            <a:endParaRPr lang="en-AU" sz="2000" b="1" dirty="0">
              <a:solidFill>
                <a:srgbClr val="FF0000"/>
              </a:solidFill>
              <a:latin typeface="-apple-system"/>
            </a:endParaRPr>
          </a:p>
          <a:p>
            <a:pPr marL="0" indent="0">
              <a:buFont typeface="Arial" panose="020B0604020202020204" pitchFamily="34" charset="0"/>
              <a:buNone/>
              <a:defRPr/>
            </a:pPr>
            <a:r>
              <a:rPr lang="en-AU" sz="2000" b="1" dirty="0">
                <a:solidFill>
                  <a:srgbClr val="FF0000"/>
                </a:solidFill>
                <a:latin typeface="-apple-system"/>
              </a:rPr>
              <a:t>If you have been scammed or have seen a scam, you can </a:t>
            </a:r>
            <a:r>
              <a:rPr lang="en-AU" sz="2000" b="1" u="sng" dirty="0">
                <a:solidFill>
                  <a:srgbClr val="FF0000"/>
                </a:solidFill>
                <a:latin typeface="-apple-system"/>
                <a:hlinkClick r:id="rId3">
                  <a:extLst>
                    <a:ext uri="{A12FA001-AC4F-418D-AE19-62706E023703}">
                      <ahyp:hlinkClr xmlns:ahyp="http://schemas.microsoft.com/office/drawing/2018/hyperlinkcolor" xmlns="" val="tx"/>
                    </a:ext>
                  </a:extLst>
                </a:hlinkClick>
              </a:rPr>
              <a:t>make a report</a:t>
            </a:r>
            <a:r>
              <a:rPr lang="en-AU" sz="2000" b="1" dirty="0">
                <a:solidFill>
                  <a:srgbClr val="FF0000"/>
                </a:solidFill>
                <a:latin typeface="-apple-system"/>
              </a:rPr>
              <a:t> on the Scamwatch website, and find more information about </a:t>
            </a:r>
            <a:r>
              <a:rPr lang="en-AU" sz="2000" b="1" u="sng" dirty="0">
                <a:solidFill>
                  <a:srgbClr val="FF0000"/>
                </a:solidFill>
                <a:latin typeface="-apple-system"/>
                <a:hlinkClick r:id="rId4">
                  <a:extLst>
                    <a:ext uri="{A12FA001-AC4F-418D-AE19-62706E023703}">
                      <ahyp:hlinkClr xmlns:ahyp="http://schemas.microsoft.com/office/drawing/2018/hyperlinkcolor" xmlns="" val="tx"/>
                    </a:ext>
                  </a:extLst>
                </a:hlinkClick>
              </a:rPr>
              <a:t>where to get help</a:t>
            </a:r>
            <a:r>
              <a:rPr lang="en-AU" sz="2000" b="1" dirty="0">
                <a:solidFill>
                  <a:srgbClr val="FF0000"/>
                </a:solidFill>
                <a:latin typeface="-apple-system"/>
              </a:rPr>
              <a:t>.</a:t>
            </a:r>
            <a:endParaRPr lang="en-AU" sz="2000" b="1" dirty="0">
              <a:solidFill>
                <a:srgbClr val="FF0000"/>
              </a:solidFill>
            </a:endParaRPr>
          </a:p>
          <a:p>
            <a:pPr marL="0" indent="0" algn="just">
              <a:buFont typeface="Arial" panose="020B0604020202020204" pitchFamily="34" charset="0"/>
              <a:buNone/>
              <a:defRPr/>
            </a:pPr>
            <a:endParaRPr lang="en-AU" dirty="0"/>
          </a:p>
          <a:p>
            <a:pPr marL="0" indent="0" algn="just">
              <a:buFont typeface="Arial" panose="020B0604020202020204" pitchFamily="34" charset="0"/>
              <a:buNone/>
              <a:defRPr/>
            </a:pPr>
            <a:endParaRPr lang="en-AU" dirty="0"/>
          </a:p>
          <a:p>
            <a:pPr marL="0" indent="0" algn="just">
              <a:buFont typeface="Arial" panose="020B0604020202020204" pitchFamily="34" charset="0"/>
              <a:buNone/>
              <a:defRPr/>
            </a:pPr>
            <a:endParaRPr lang="en-AU" dirty="0"/>
          </a:p>
          <a:p>
            <a:pPr marL="0" indent="0" algn="just">
              <a:buFont typeface="Arial" panose="020B0604020202020204" pitchFamily="34" charset="0"/>
              <a:buNone/>
              <a:defRPr/>
            </a:pPr>
            <a:endParaRPr lang="en-AU" dirty="0"/>
          </a:p>
          <a:p>
            <a:pPr marL="0" indent="0" algn="just">
              <a:buFont typeface="Arial" panose="020B0604020202020204" pitchFamily="34" charset="0"/>
              <a:buNone/>
              <a:defRPr/>
            </a:pPr>
            <a:endParaRPr lang="en-AU" dirty="0"/>
          </a:p>
          <a:p>
            <a:pPr marL="0" indent="0" algn="just">
              <a:buFont typeface="Wingdings" panose="05000000000000000000" pitchFamily="2" charset="2"/>
              <a:buNone/>
              <a:defRPr/>
            </a:pPr>
            <a:endParaRPr lang="en-AU" dirty="0"/>
          </a:p>
          <a:p>
            <a:pPr algn="just">
              <a:defRPr/>
            </a:pPr>
            <a:endParaRPr lang="en-AU" dirty="0"/>
          </a:p>
        </p:txBody>
      </p:sp>
      <p:sp>
        <p:nvSpPr>
          <p:cNvPr id="4" name="TextBox 3">
            <a:extLst>
              <a:ext uri="{FF2B5EF4-FFF2-40B4-BE49-F238E27FC236}">
                <a16:creationId xmlns:a16="http://schemas.microsoft.com/office/drawing/2014/main" xmlns="" id="{C72494FD-8470-4D49-BD0D-F9BD6900844A}"/>
              </a:ext>
            </a:extLst>
          </p:cNvPr>
          <p:cNvSpPr txBox="1"/>
          <p:nvPr/>
        </p:nvSpPr>
        <p:spPr>
          <a:xfrm>
            <a:off x="2416946" y="0"/>
            <a:ext cx="6094520" cy="769441"/>
          </a:xfrm>
          <a:prstGeom prst="rect">
            <a:avLst/>
          </a:prstGeom>
          <a:noFill/>
        </p:spPr>
        <p:txBody>
          <a:bodyPr wrap="square">
            <a:spAutoFit/>
          </a:bodyPr>
          <a:lstStyle/>
          <a:p>
            <a:pPr marL="0" indent="0" algn="ctr">
              <a:buFont typeface="Arial" panose="020B0604020202020204" pitchFamily="34" charset="0"/>
              <a:buNone/>
              <a:defRPr/>
            </a:pPr>
            <a:r>
              <a:rPr lang="en-AU" altLang="en-US" sz="4400" b="1" dirty="0">
                <a:solidFill>
                  <a:schemeClr val="accent2"/>
                </a:solidFill>
                <a:effectLst>
                  <a:outerShdw blurRad="38100" dist="38100" dir="2700000" algn="tl">
                    <a:srgbClr val="000000">
                      <a:alpha val="43137"/>
                    </a:srgbClr>
                  </a:outerShdw>
                </a:effectLst>
                <a:latin typeface="+mj-lt"/>
              </a:rPr>
              <a:t>Financial scams</a:t>
            </a:r>
            <a:endParaRPr lang="en-AU" sz="4400" b="1" dirty="0">
              <a:solidFill>
                <a:schemeClr val="accent2"/>
              </a:solidFill>
              <a:effectLst>
                <a:outerShdw blurRad="38100" dist="38100" dir="2700000" algn="tl">
                  <a:srgbClr val="000000">
                    <a:alpha val="43137"/>
                  </a:srgbClr>
                </a:outerShdw>
              </a:effectLst>
              <a:latin typeface="+mj-lt"/>
            </a:endParaRPr>
          </a:p>
        </p:txBody>
      </p:sp>
      <p:pic>
        <p:nvPicPr>
          <p:cNvPr id="5122" name="Picture 2" descr="Fake charities prey on your goodwill to make bank">
            <a:extLst>
              <a:ext uri="{FF2B5EF4-FFF2-40B4-BE49-F238E27FC236}">
                <a16:creationId xmlns:a16="http://schemas.microsoft.com/office/drawing/2014/main" xmlns="" id="{229B4191-D7D5-4168-A877-1C07086C4D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5367" y="5128934"/>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A3F079B4-5E27-42B4-9313-2FB087C3858A}"/>
              </a:ext>
            </a:extLst>
          </p:cNvPr>
          <p:cNvSpPr>
            <a:spLocks noGrp="1"/>
          </p:cNvSpPr>
          <p:nvPr>
            <p:ph type="sldNum" sz="quarter" idx="12"/>
          </p:nvPr>
        </p:nvSpPr>
        <p:spPr/>
        <p:txBody>
          <a:bodyPr/>
          <a:lstStyle/>
          <a:p>
            <a:fld id="{16DA865B-E7D7-4BCB-B4C3-DB797149269F}" type="slidenum">
              <a:rPr lang="en-AU" smtClean="0"/>
              <a:t>28</a:t>
            </a:fld>
            <a:endParaRPr lang="en-AU"/>
          </a:p>
        </p:txBody>
      </p:sp>
    </p:spTree>
    <p:extLst>
      <p:ext uri="{BB962C8B-B14F-4D97-AF65-F5344CB8AC3E}">
        <p14:creationId xmlns:p14="http://schemas.microsoft.com/office/powerpoint/2010/main" val="1186003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A6C9B-1303-4E98-9A42-BFF4B558D913}"/>
              </a:ext>
            </a:extLst>
          </p:cNvPr>
          <p:cNvSpPr txBox="1">
            <a:spLocks/>
          </p:cNvSpPr>
          <p:nvPr/>
        </p:nvSpPr>
        <p:spPr>
          <a:xfrm>
            <a:off x="1724231" y="228600"/>
            <a:ext cx="743974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20000"/>
              </a:spcBef>
              <a:buSzPct val="70000"/>
              <a:defRPr/>
            </a:pPr>
            <a:r>
              <a:rPr lang="en-US" b="1" dirty="0">
                <a:solidFill>
                  <a:schemeClr val="accent2"/>
                </a:solidFill>
                <a:effectLst>
                  <a:outerShdw blurRad="38100" dist="38100" dir="2700000" algn="tl">
                    <a:srgbClr val="000000">
                      <a:alpha val="43137"/>
                    </a:srgbClr>
                  </a:outerShdw>
                </a:effectLst>
                <a:ea typeface="+mn-ea"/>
                <a:cs typeface="+mn-cs"/>
              </a:rPr>
              <a:t>Technician and trades scams </a:t>
            </a:r>
          </a:p>
        </p:txBody>
      </p:sp>
      <p:sp>
        <p:nvSpPr>
          <p:cNvPr id="3" name="Content Placeholder 2">
            <a:extLst>
              <a:ext uri="{FF2B5EF4-FFF2-40B4-BE49-F238E27FC236}">
                <a16:creationId xmlns:a16="http://schemas.microsoft.com/office/drawing/2014/main" xmlns="" id="{E4707CB2-989D-4879-9E60-34A1655CDD03}"/>
              </a:ext>
            </a:extLst>
          </p:cNvPr>
          <p:cNvSpPr txBox="1">
            <a:spLocks/>
          </p:cNvSpPr>
          <p:nvPr/>
        </p:nvSpPr>
        <p:spPr>
          <a:xfrm>
            <a:off x="162480" y="1156310"/>
            <a:ext cx="11372295" cy="5144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q"/>
            </a:pPr>
            <a:r>
              <a:rPr lang="en-US" dirty="0"/>
              <a:t>Scammers impersonate technicians and tradespeople online, via phone and door-to-door</a:t>
            </a:r>
          </a:p>
          <a:p>
            <a:pPr>
              <a:lnSpc>
                <a:spcPct val="150000"/>
              </a:lnSpc>
              <a:buFont typeface="Wingdings" panose="05000000000000000000" pitchFamily="2" charset="2"/>
              <a:buChar char="q"/>
            </a:pPr>
            <a:r>
              <a:rPr lang="en-US" dirty="0"/>
              <a:t>They may impersonate telecommunications or NBN workers and seek payment for service provision or to prevent immediate service disconnection</a:t>
            </a:r>
          </a:p>
          <a:p>
            <a:pPr>
              <a:lnSpc>
                <a:spcPct val="150000"/>
              </a:lnSpc>
              <a:buFont typeface="Wingdings" panose="05000000000000000000" pitchFamily="2" charset="2"/>
              <a:buChar char="q"/>
            </a:pPr>
            <a:r>
              <a:rPr lang="en-US" dirty="0"/>
              <a:t> Scammers have gone door-to-door offering discounted                             tree-trimming, painting and gardening services -                                              then insisting on higher payment.   </a:t>
            </a:r>
          </a:p>
          <a:p>
            <a:endParaRPr lang="en-US" dirty="0"/>
          </a:p>
        </p:txBody>
      </p:sp>
      <p:pic>
        <p:nvPicPr>
          <p:cNvPr id="6146" name="Picture 2" descr="He lied straight to my face': Elderly resident scammed out of $700 by  'tradie' | The Courier | Ballarat, VIC">
            <a:extLst>
              <a:ext uri="{FF2B5EF4-FFF2-40B4-BE49-F238E27FC236}">
                <a16:creationId xmlns:a16="http://schemas.microsoft.com/office/drawing/2014/main" xmlns="" id="{7888B363-7029-40E6-914C-A7AECCAA2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4726527"/>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23E06274-524A-4355-8434-EFBD66724533}"/>
              </a:ext>
            </a:extLst>
          </p:cNvPr>
          <p:cNvSpPr>
            <a:spLocks noGrp="1"/>
          </p:cNvSpPr>
          <p:nvPr>
            <p:ph type="sldNum" sz="quarter" idx="12"/>
          </p:nvPr>
        </p:nvSpPr>
        <p:spPr/>
        <p:txBody>
          <a:bodyPr/>
          <a:lstStyle/>
          <a:p>
            <a:fld id="{16DA865B-E7D7-4BCB-B4C3-DB797149269F}" type="slidenum">
              <a:rPr lang="en-AU" smtClean="0"/>
              <a:t>29</a:t>
            </a:fld>
            <a:endParaRPr lang="en-AU"/>
          </a:p>
        </p:txBody>
      </p:sp>
    </p:spTree>
    <p:extLst>
      <p:ext uri="{BB962C8B-B14F-4D97-AF65-F5344CB8AC3E}">
        <p14:creationId xmlns:p14="http://schemas.microsoft.com/office/powerpoint/2010/main" val="75078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C4499-C30B-48F3-80B1-87638BB92A5A}"/>
              </a:ext>
            </a:extLst>
          </p:cNvPr>
          <p:cNvSpPr txBox="1">
            <a:spLocks/>
          </p:cNvSpPr>
          <p:nvPr/>
        </p:nvSpPr>
        <p:spPr>
          <a:xfrm>
            <a:off x="1600200" y="344905"/>
            <a:ext cx="7315200" cy="8241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solidFill>
                  <a:schemeClr val="accent2"/>
                </a:solidFill>
              </a:rPr>
              <a:t/>
            </a:r>
            <a:br>
              <a:rPr lang="en-AU" b="1" dirty="0">
                <a:solidFill>
                  <a:schemeClr val="accent2"/>
                </a:solidFill>
              </a:rPr>
            </a:br>
            <a:r>
              <a:rPr lang="en-AU" dirty="0"/>
              <a:t/>
            </a:r>
            <a:br>
              <a:rPr lang="en-AU" dirty="0"/>
            </a:br>
            <a:endParaRPr lang="en-AU" b="1" dirty="0">
              <a:solidFill>
                <a:srgbClr val="7030A0"/>
              </a:solidFill>
            </a:endParaRPr>
          </a:p>
        </p:txBody>
      </p:sp>
      <p:sp>
        <p:nvSpPr>
          <p:cNvPr id="3" name="Content Placeholder 2">
            <a:extLst>
              <a:ext uri="{FF2B5EF4-FFF2-40B4-BE49-F238E27FC236}">
                <a16:creationId xmlns:a16="http://schemas.microsoft.com/office/drawing/2014/main" xmlns="" id="{5D0229CA-8593-405B-A63F-46F526240A96}"/>
              </a:ext>
            </a:extLst>
          </p:cNvPr>
          <p:cNvSpPr txBox="1">
            <a:spLocks/>
          </p:cNvSpPr>
          <p:nvPr/>
        </p:nvSpPr>
        <p:spPr>
          <a:xfrm>
            <a:off x="486561" y="1169041"/>
            <a:ext cx="11182525" cy="5354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Wingdings" panose="05000000000000000000" pitchFamily="2" charset="2"/>
              <a:buChar char="q"/>
            </a:pPr>
            <a:r>
              <a:rPr lang="en-US" altLang="en-US" sz="2400" dirty="0"/>
              <a:t> Cyber crimes are crimes where computers or other types of technology are used in the commission of the offence (Australian Federal Police) </a:t>
            </a:r>
          </a:p>
          <a:p>
            <a:pPr algn="just">
              <a:lnSpc>
                <a:spcPct val="150000"/>
              </a:lnSpc>
              <a:buFont typeface="Wingdings" panose="05000000000000000000" pitchFamily="2" charset="2"/>
              <a:buChar char="q"/>
            </a:pPr>
            <a:r>
              <a:rPr lang="en-US" altLang="en-US" sz="2400" dirty="0"/>
              <a:t> A scam is ‘an illegal plan for making money… that involves tricking people’ (Cambridge Dictionary) </a:t>
            </a:r>
          </a:p>
          <a:p>
            <a:pPr algn="just">
              <a:lnSpc>
                <a:spcPct val="150000"/>
              </a:lnSpc>
              <a:buFont typeface="Wingdings" panose="05000000000000000000" pitchFamily="2" charset="2"/>
              <a:buChar char="q"/>
            </a:pPr>
            <a:r>
              <a:rPr lang="en-US" altLang="en-US" sz="2400" dirty="0"/>
              <a:t> There are many types of scams, but many involve </a:t>
            </a:r>
            <a:r>
              <a:rPr lang="en-US" altLang="en-US" sz="2400" b="1" dirty="0"/>
              <a:t>identity theft, </a:t>
            </a:r>
            <a:r>
              <a:rPr lang="en-US" altLang="en-US" sz="2400" dirty="0"/>
              <a:t>whereby criminals access your personal details and use them to steal money or other types of benefits</a:t>
            </a:r>
          </a:p>
          <a:p>
            <a:pPr algn="just">
              <a:lnSpc>
                <a:spcPct val="150000"/>
              </a:lnSpc>
              <a:buFont typeface="Wingdings" panose="05000000000000000000" pitchFamily="2" charset="2"/>
              <a:buChar char="q"/>
            </a:pPr>
            <a:r>
              <a:rPr lang="en-US" altLang="en-US" sz="2400" dirty="0"/>
              <a:t> You can be scammed online, over the phone, by post, via advertisements or in person (door to door) </a:t>
            </a:r>
          </a:p>
          <a:p>
            <a:pPr algn="just">
              <a:lnSpc>
                <a:spcPct val="150000"/>
              </a:lnSpc>
            </a:pPr>
            <a:endParaRPr lang="en-AU" sz="2000" dirty="0"/>
          </a:p>
        </p:txBody>
      </p:sp>
      <p:sp>
        <p:nvSpPr>
          <p:cNvPr id="5" name="TextBox 4">
            <a:extLst>
              <a:ext uri="{FF2B5EF4-FFF2-40B4-BE49-F238E27FC236}">
                <a16:creationId xmlns:a16="http://schemas.microsoft.com/office/drawing/2014/main" xmlns="" id="{8D0C3238-B187-49BC-82D6-FD0FB6FEE339}"/>
              </a:ext>
            </a:extLst>
          </p:cNvPr>
          <p:cNvSpPr txBox="1"/>
          <p:nvPr/>
        </p:nvSpPr>
        <p:spPr>
          <a:xfrm>
            <a:off x="2369191" y="334069"/>
            <a:ext cx="7051646" cy="769441"/>
          </a:xfrm>
          <a:prstGeom prst="rect">
            <a:avLst/>
          </a:prstGeom>
          <a:noFill/>
        </p:spPr>
        <p:txBody>
          <a:bodyPr wrap="square">
            <a:spAutoFit/>
          </a:bodyPr>
          <a:lstStyle/>
          <a:p>
            <a:r>
              <a:rPr lang="en-AU" sz="4400" b="1" dirty="0">
                <a:solidFill>
                  <a:schemeClr val="accent2"/>
                </a:solidFill>
                <a:effectLst>
                  <a:outerShdw blurRad="38100" dist="38100" dir="2700000" algn="tl">
                    <a:srgbClr val="000000">
                      <a:alpha val="43137"/>
                    </a:srgbClr>
                  </a:outerShdw>
                </a:effectLst>
              </a:rPr>
              <a:t>About scams and cybercrime</a:t>
            </a:r>
            <a:endParaRPr lang="en-AU" sz="4400"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xmlns="" id="{35D9037D-C0CC-4E17-8DA6-E8DAAFBE28E5}"/>
              </a:ext>
            </a:extLst>
          </p:cNvPr>
          <p:cNvSpPr>
            <a:spLocks noGrp="1"/>
          </p:cNvSpPr>
          <p:nvPr>
            <p:ph type="sldNum" sz="quarter" idx="12"/>
          </p:nvPr>
        </p:nvSpPr>
        <p:spPr/>
        <p:txBody>
          <a:bodyPr/>
          <a:lstStyle/>
          <a:p>
            <a:fld id="{16DA865B-E7D7-4BCB-B4C3-DB797149269F}" type="slidenum">
              <a:rPr lang="en-AU" smtClean="0"/>
              <a:t>3</a:t>
            </a:fld>
            <a:endParaRPr lang="en-AU"/>
          </a:p>
        </p:txBody>
      </p:sp>
    </p:spTree>
    <p:extLst>
      <p:ext uri="{BB962C8B-B14F-4D97-AF65-F5344CB8AC3E}">
        <p14:creationId xmlns:p14="http://schemas.microsoft.com/office/powerpoint/2010/main" val="3254865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E70B03-C75B-40F7-9111-B4C120B08083}"/>
              </a:ext>
            </a:extLst>
          </p:cNvPr>
          <p:cNvSpPr txBox="1">
            <a:spLocks/>
          </p:cNvSpPr>
          <p:nvPr/>
        </p:nvSpPr>
        <p:spPr>
          <a:xfrm>
            <a:off x="630315" y="292547"/>
            <a:ext cx="11168109" cy="7834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2"/>
                </a:solidFill>
                <a:effectLst>
                  <a:outerShdw blurRad="38100" dist="38100" dir="2700000" algn="tl">
                    <a:srgbClr val="000000">
                      <a:alpha val="43137"/>
                    </a:srgbClr>
                  </a:outerShdw>
                </a:effectLst>
                <a:ea typeface="+mn-ea"/>
                <a:cs typeface="+mn-cs"/>
              </a:rPr>
              <a:t>Protecting against technician and trades scams </a:t>
            </a:r>
          </a:p>
        </p:txBody>
      </p:sp>
      <p:sp>
        <p:nvSpPr>
          <p:cNvPr id="3" name="Content Placeholder 2">
            <a:extLst>
              <a:ext uri="{FF2B5EF4-FFF2-40B4-BE49-F238E27FC236}">
                <a16:creationId xmlns:a16="http://schemas.microsoft.com/office/drawing/2014/main" xmlns="" id="{ADDCAC48-4830-4D0D-A690-2D8A2FEC7117}"/>
              </a:ext>
            </a:extLst>
          </p:cNvPr>
          <p:cNvSpPr txBox="1">
            <a:spLocks/>
          </p:cNvSpPr>
          <p:nvPr/>
        </p:nvSpPr>
        <p:spPr>
          <a:xfrm>
            <a:off x="301841" y="1120806"/>
            <a:ext cx="11168108" cy="4953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q"/>
            </a:pPr>
            <a:r>
              <a:rPr lang="en-AU" dirty="0"/>
              <a:t> NBN and other technicians carry ID and you can request to see it – but pay close attention as these can be fake</a:t>
            </a:r>
          </a:p>
          <a:p>
            <a:pPr>
              <a:lnSpc>
                <a:spcPct val="100000"/>
              </a:lnSpc>
              <a:buFont typeface="Wingdings" panose="05000000000000000000" pitchFamily="2" charset="2"/>
              <a:buChar char="q"/>
            </a:pPr>
            <a:r>
              <a:rPr lang="en-AU" dirty="0"/>
              <a:t> Never give an unsolicited caller who claims to be from NBN or a telecommunications company remote access to your computer</a:t>
            </a:r>
          </a:p>
          <a:p>
            <a:pPr>
              <a:lnSpc>
                <a:spcPct val="100000"/>
              </a:lnSpc>
              <a:buFont typeface="Wingdings" panose="05000000000000000000" pitchFamily="2" charset="2"/>
              <a:buChar char="q"/>
            </a:pPr>
            <a:r>
              <a:rPr lang="en-AU" dirty="0"/>
              <a:t> Ask family or friends to recommend a trusted technician or tradesperson if you need one – don’t accept door-to-door offers</a:t>
            </a:r>
          </a:p>
          <a:p>
            <a:pPr>
              <a:lnSpc>
                <a:spcPct val="100000"/>
              </a:lnSpc>
              <a:buFont typeface="Wingdings" panose="05000000000000000000" pitchFamily="2" charset="2"/>
              <a:buChar char="q"/>
            </a:pPr>
            <a:r>
              <a:rPr lang="en-AU" dirty="0"/>
              <a:t> Do an independent check online about tradespeople and service providers. Don’t go to a site on a card they gave you - it may be fake  </a:t>
            </a:r>
          </a:p>
          <a:p>
            <a:pPr marL="0" indent="0">
              <a:buFont typeface="Arial" panose="020B0604020202020204" pitchFamily="34" charset="0"/>
              <a:buNone/>
            </a:pPr>
            <a:endParaRPr lang="en-AU" dirty="0"/>
          </a:p>
        </p:txBody>
      </p:sp>
      <p:pic>
        <p:nvPicPr>
          <p:cNvPr id="7170" name="Picture 2" descr="NBN Scammer at Your Door Step? How to Avoid Falling Prey to the Scam -  GenesysTel">
            <a:extLst>
              <a:ext uri="{FF2B5EF4-FFF2-40B4-BE49-F238E27FC236}">
                <a16:creationId xmlns:a16="http://schemas.microsoft.com/office/drawing/2014/main" xmlns="" id="{C8AACBDB-A800-414A-98D3-BD3C7F1B2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4064" y="5050978"/>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396C16FA-786D-434F-A956-B99A1B06F3F9}"/>
              </a:ext>
            </a:extLst>
          </p:cNvPr>
          <p:cNvSpPr>
            <a:spLocks noGrp="1"/>
          </p:cNvSpPr>
          <p:nvPr>
            <p:ph type="sldNum" sz="quarter" idx="12"/>
          </p:nvPr>
        </p:nvSpPr>
        <p:spPr/>
        <p:txBody>
          <a:bodyPr/>
          <a:lstStyle/>
          <a:p>
            <a:fld id="{16DA865B-E7D7-4BCB-B4C3-DB797149269F}" type="slidenum">
              <a:rPr lang="en-AU" smtClean="0"/>
              <a:t>30</a:t>
            </a:fld>
            <a:endParaRPr lang="en-AU"/>
          </a:p>
        </p:txBody>
      </p:sp>
    </p:spTree>
    <p:extLst>
      <p:ext uri="{BB962C8B-B14F-4D97-AF65-F5344CB8AC3E}">
        <p14:creationId xmlns:p14="http://schemas.microsoft.com/office/powerpoint/2010/main" val="3660035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133848C1-7836-489D-8D76-C1281F751987}"/>
              </a:ext>
            </a:extLst>
          </p:cNvPr>
          <p:cNvSpPr txBox="1">
            <a:spLocks/>
          </p:cNvSpPr>
          <p:nvPr/>
        </p:nvSpPr>
        <p:spPr>
          <a:xfrm>
            <a:off x="133164" y="1630157"/>
            <a:ext cx="11549849" cy="6669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q"/>
              <a:defRPr/>
            </a:pPr>
            <a:r>
              <a:rPr lang="en-AU" dirty="0"/>
              <a:t> There are a range of scams that involve tricking people into believing that they will get rich quick! </a:t>
            </a:r>
          </a:p>
          <a:p>
            <a:pPr>
              <a:lnSpc>
                <a:spcPct val="100000"/>
              </a:lnSpc>
              <a:buFont typeface="Wingdings" panose="05000000000000000000" pitchFamily="2" charset="2"/>
              <a:buChar char="q"/>
              <a:defRPr/>
            </a:pPr>
            <a:r>
              <a:rPr lang="en-AU" dirty="0"/>
              <a:t> This includes scammers telling you that you have received an inheritance from someone overseas, you have won a prize, or you have an unexpected tax refund.</a:t>
            </a:r>
          </a:p>
          <a:p>
            <a:pPr>
              <a:lnSpc>
                <a:spcPct val="100000"/>
              </a:lnSpc>
              <a:buFont typeface="Wingdings" panose="05000000000000000000" pitchFamily="2" charset="2"/>
              <a:buChar char="q"/>
              <a:defRPr/>
            </a:pPr>
            <a:r>
              <a:rPr lang="en-AU" dirty="0"/>
              <a:t> They may also promote unlawful Pyramid and other ‘get rich quick’ schemes  </a:t>
            </a:r>
          </a:p>
          <a:p>
            <a:pPr algn="just">
              <a:defRPr/>
            </a:pPr>
            <a:endParaRPr lang="en-AU" dirty="0"/>
          </a:p>
          <a:p>
            <a:pPr marL="0" indent="0">
              <a:buFont typeface="Wingdings" panose="05000000000000000000" pitchFamily="2" charset="2"/>
              <a:buNone/>
              <a:defRPr/>
            </a:pPr>
            <a:endParaRPr lang="en-AU" dirty="0"/>
          </a:p>
        </p:txBody>
      </p:sp>
      <p:pic>
        <p:nvPicPr>
          <p:cNvPr id="3" name="Picture 2">
            <a:extLst>
              <a:ext uri="{FF2B5EF4-FFF2-40B4-BE49-F238E27FC236}">
                <a16:creationId xmlns:a16="http://schemas.microsoft.com/office/drawing/2014/main" xmlns="" id="{315DDF81-88FF-40D7-8454-6B0835B926EA}"/>
              </a:ext>
            </a:extLst>
          </p:cNvPr>
          <p:cNvPicPr>
            <a:picLocks noChangeAspect="1"/>
          </p:cNvPicPr>
          <p:nvPr/>
        </p:nvPicPr>
        <p:blipFill rotWithShape="1">
          <a:blip r:embed="rId3"/>
          <a:srcRect l="976" t="-1447" r="33810" b="24946"/>
          <a:stretch/>
        </p:blipFill>
        <p:spPr>
          <a:xfrm>
            <a:off x="7111014" y="4639122"/>
            <a:ext cx="1906616" cy="2097278"/>
          </a:xfrm>
          <a:prstGeom prst="rect">
            <a:avLst/>
          </a:prstGeom>
        </p:spPr>
      </p:pic>
      <p:pic>
        <p:nvPicPr>
          <p:cNvPr id="4" name="Picture 2">
            <a:extLst>
              <a:ext uri="{FF2B5EF4-FFF2-40B4-BE49-F238E27FC236}">
                <a16:creationId xmlns:a16="http://schemas.microsoft.com/office/drawing/2014/main" xmlns="" id="{085DDA70-E225-4767-A989-6D3F6D011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652" y="4639122"/>
            <a:ext cx="2349550" cy="205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xmlns="" id="{863E1CD3-1691-4E70-BBF5-0F2BEA14E2EA}"/>
              </a:ext>
            </a:extLst>
          </p:cNvPr>
          <p:cNvSpPr txBox="1"/>
          <p:nvPr/>
        </p:nvSpPr>
        <p:spPr>
          <a:xfrm>
            <a:off x="2319291" y="387031"/>
            <a:ext cx="7446146" cy="769441"/>
          </a:xfrm>
          <a:prstGeom prst="rect">
            <a:avLst/>
          </a:prstGeom>
          <a:noFill/>
        </p:spPr>
        <p:txBody>
          <a:bodyPr wrap="square">
            <a:spAutoFit/>
          </a:bodyPr>
          <a:lstStyle/>
          <a:p>
            <a:pPr marL="0" indent="0" algn="ctr">
              <a:buFont typeface="Arial" panose="020B0604020202020204" pitchFamily="34" charset="0"/>
              <a:buNone/>
              <a:defRPr/>
            </a:pPr>
            <a:r>
              <a:rPr lang="en-AU" sz="4400" b="1" dirty="0">
                <a:solidFill>
                  <a:schemeClr val="accent2"/>
                </a:solidFill>
                <a:effectLst>
                  <a:outerShdw blurRad="38100" dist="38100" dir="2700000" algn="tl">
                    <a:srgbClr val="000000">
                      <a:alpha val="43137"/>
                    </a:srgbClr>
                  </a:outerShdw>
                </a:effectLst>
                <a:latin typeface="+mj-lt"/>
              </a:rPr>
              <a:t>Unexpected and easy money</a:t>
            </a:r>
            <a:endParaRPr lang="en-AU" sz="4400" dirty="0">
              <a:solidFill>
                <a:schemeClr val="accent2"/>
              </a:solidFill>
              <a:effectLst>
                <a:outerShdw blurRad="38100" dist="38100" dir="2700000" algn="tl">
                  <a:srgbClr val="000000">
                    <a:alpha val="43137"/>
                  </a:srgbClr>
                </a:outerShdw>
              </a:effectLst>
              <a:latin typeface="+mj-lt"/>
            </a:endParaRPr>
          </a:p>
        </p:txBody>
      </p:sp>
      <p:sp>
        <p:nvSpPr>
          <p:cNvPr id="5" name="Slide Number Placeholder 4">
            <a:extLst>
              <a:ext uri="{FF2B5EF4-FFF2-40B4-BE49-F238E27FC236}">
                <a16:creationId xmlns:a16="http://schemas.microsoft.com/office/drawing/2014/main" xmlns="" id="{0884CF92-608C-4D9C-894A-51E94FDCD165}"/>
              </a:ext>
            </a:extLst>
          </p:cNvPr>
          <p:cNvSpPr>
            <a:spLocks noGrp="1"/>
          </p:cNvSpPr>
          <p:nvPr>
            <p:ph type="sldNum" sz="quarter" idx="12"/>
          </p:nvPr>
        </p:nvSpPr>
        <p:spPr/>
        <p:txBody>
          <a:bodyPr/>
          <a:lstStyle/>
          <a:p>
            <a:fld id="{16DA865B-E7D7-4BCB-B4C3-DB797149269F}" type="slidenum">
              <a:rPr lang="en-AU" smtClean="0"/>
              <a:t>31</a:t>
            </a:fld>
            <a:endParaRPr lang="en-AU"/>
          </a:p>
        </p:txBody>
      </p:sp>
    </p:spTree>
    <p:extLst>
      <p:ext uri="{BB962C8B-B14F-4D97-AF65-F5344CB8AC3E}">
        <p14:creationId xmlns:p14="http://schemas.microsoft.com/office/powerpoint/2010/main" val="2345345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B0F338F8-742F-49CE-A2FE-DB724CE0D3EC}"/>
              </a:ext>
            </a:extLst>
          </p:cNvPr>
          <p:cNvSpPr>
            <a:spLocks noGrp="1"/>
          </p:cNvSpPr>
          <p:nvPr>
            <p:ph type="sldNum" sz="quarter" idx="12"/>
          </p:nvPr>
        </p:nvSpPr>
        <p:spPr/>
        <p:txBody>
          <a:bodyPr/>
          <a:lstStyle/>
          <a:p>
            <a:fld id="{16DA865B-E7D7-4BCB-B4C3-DB797149269F}" type="slidenum">
              <a:rPr lang="en-AU" smtClean="0"/>
              <a:t>32</a:t>
            </a:fld>
            <a:endParaRPr lang="en-AU"/>
          </a:p>
        </p:txBody>
      </p:sp>
      <p:pic>
        <p:nvPicPr>
          <p:cNvPr id="9" name="Picture 8" descr="Text, letter&#10;&#10;Description automatically generated">
            <a:extLst>
              <a:ext uri="{FF2B5EF4-FFF2-40B4-BE49-F238E27FC236}">
                <a16:creationId xmlns:a16="http://schemas.microsoft.com/office/drawing/2014/main" xmlns="" id="{B17687A1-7AE5-4A97-BA98-AF0B9737D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316" y="1066800"/>
            <a:ext cx="9409471" cy="5675104"/>
          </a:xfrm>
          <a:prstGeom prst="rect">
            <a:avLst/>
          </a:prstGeom>
        </p:spPr>
      </p:pic>
      <p:sp>
        <p:nvSpPr>
          <p:cNvPr id="10" name="TextBox 9">
            <a:extLst>
              <a:ext uri="{FF2B5EF4-FFF2-40B4-BE49-F238E27FC236}">
                <a16:creationId xmlns:a16="http://schemas.microsoft.com/office/drawing/2014/main" xmlns="" id="{BDD39FB0-6B4D-47C9-96D7-23410D6D3F44}"/>
              </a:ext>
            </a:extLst>
          </p:cNvPr>
          <p:cNvSpPr txBox="1"/>
          <p:nvPr/>
        </p:nvSpPr>
        <p:spPr>
          <a:xfrm>
            <a:off x="6096000" y="516194"/>
            <a:ext cx="184731" cy="369332"/>
          </a:xfrm>
          <a:prstGeom prst="rect">
            <a:avLst/>
          </a:prstGeom>
          <a:noFill/>
        </p:spPr>
        <p:txBody>
          <a:bodyPr wrap="none" rtlCol="0">
            <a:spAutoFit/>
          </a:bodyPr>
          <a:lstStyle/>
          <a:p>
            <a:endParaRPr lang="en-AU" dirty="0"/>
          </a:p>
        </p:txBody>
      </p:sp>
      <p:sp>
        <p:nvSpPr>
          <p:cNvPr id="11" name="TextBox 10">
            <a:extLst>
              <a:ext uri="{FF2B5EF4-FFF2-40B4-BE49-F238E27FC236}">
                <a16:creationId xmlns:a16="http://schemas.microsoft.com/office/drawing/2014/main" xmlns="" id="{2A97B0D9-094A-4EC6-A8CA-A4F1A9D41C2C}"/>
              </a:ext>
            </a:extLst>
          </p:cNvPr>
          <p:cNvSpPr txBox="1"/>
          <p:nvPr/>
        </p:nvSpPr>
        <p:spPr>
          <a:xfrm>
            <a:off x="2319291" y="387031"/>
            <a:ext cx="7446146" cy="769441"/>
          </a:xfrm>
          <a:prstGeom prst="rect">
            <a:avLst/>
          </a:prstGeom>
          <a:noFill/>
        </p:spPr>
        <p:txBody>
          <a:bodyPr wrap="square">
            <a:spAutoFit/>
          </a:bodyPr>
          <a:lstStyle/>
          <a:p>
            <a:pPr marL="0" indent="0" algn="ctr">
              <a:buFont typeface="Arial" panose="020B0604020202020204" pitchFamily="34" charset="0"/>
              <a:buNone/>
              <a:defRPr/>
            </a:pPr>
            <a:r>
              <a:rPr lang="en-AU" sz="4400" b="1" dirty="0">
                <a:solidFill>
                  <a:schemeClr val="accent2"/>
                </a:solidFill>
                <a:effectLst>
                  <a:outerShdw blurRad="38100" dist="38100" dir="2700000" algn="tl">
                    <a:srgbClr val="000000">
                      <a:alpha val="43137"/>
                    </a:srgbClr>
                  </a:outerShdw>
                </a:effectLst>
                <a:latin typeface="+mj-lt"/>
              </a:rPr>
              <a:t>Inheritance Scam</a:t>
            </a:r>
            <a:endParaRPr lang="en-AU" sz="4400" dirty="0">
              <a:solidFill>
                <a:schemeClr val="accent2"/>
              </a:solidFill>
              <a:effectLst>
                <a:outerShdw blurRad="38100" dist="38100" dir="2700000" algn="tl">
                  <a:srgbClr val="000000">
                    <a:alpha val="43137"/>
                  </a:srgbClr>
                </a:outerShdw>
              </a:effectLst>
              <a:latin typeface="+mj-lt"/>
            </a:endParaRPr>
          </a:p>
        </p:txBody>
      </p:sp>
      <p:cxnSp>
        <p:nvCxnSpPr>
          <p:cNvPr id="13" name="Straight Arrow Connector 12">
            <a:extLst>
              <a:ext uri="{FF2B5EF4-FFF2-40B4-BE49-F238E27FC236}">
                <a16:creationId xmlns:a16="http://schemas.microsoft.com/office/drawing/2014/main" xmlns="" id="{1A272B71-366A-4BE6-95B8-E8AC8FAE5CCD}"/>
              </a:ext>
            </a:extLst>
          </p:cNvPr>
          <p:cNvCxnSpPr>
            <a:cxnSpLocks/>
          </p:cNvCxnSpPr>
          <p:nvPr/>
        </p:nvCxnSpPr>
        <p:spPr>
          <a:xfrm flipH="1">
            <a:off x="9209139" y="5255762"/>
            <a:ext cx="322388" cy="13838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xmlns="" id="{0FBF3300-DFF6-40D1-AFE1-2F5DBED06C78}"/>
              </a:ext>
            </a:extLst>
          </p:cNvPr>
          <p:cNvCxnSpPr>
            <a:cxnSpLocks/>
          </p:cNvCxnSpPr>
          <p:nvPr/>
        </p:nvCxnSpPr>
        <p:spPr>
          <a:xfrm flipH="1">
            <a:off x="6990736" y="4727622"/>
            <a:ext cx="893053" cy="13044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xmlns="" id="{90D9FAD7-6B42-4E2D-802B-A9CA2BB22A8F}"/>
              </a:ext>
            </a:extLst>
          </p:cNvPr>
          <p:cNvCxnSpPr>
            <a:cxnSpLocks/>
          </p:cNvCxnSpPr>
          <p:nvPr/>
        </p:nvCxnSpPr>
        <p:spPr>
          <a:xfrm flipH="1">
            <a:off x="4067483" y="3970086"/>
            <a:ext cx="1710813" cy="146366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TextBox 25">
            <a:extLst>
              <a:ext uri="{FF2B5EF4-FFF2-40B4-BE49-F238E27FC236}">
                <a16:creationId xmlns:a16="http://schemas.microsoft.com/office/drawing/2014/main" xmlns="" id="{779F72A4-C237-4121-BC6D-3ED8DE990783}"/>
              </a:ext>
            </a:extLst>
          </p:cNvPr>
          <p:cNvSpPr txBox="1"/>
          <p:nvPr/>
        </p:nvSpPr>
        <p:spPr>
          <a:xfrm>
            <a:off x="6238756" y="4109844"/>
            <a:ext cx="2832311" cy="646331"/>
          </a:xfrm>
          <a:prstGeom prst="rect">
            <a:avLst/>
          </a:prstGeom>
          <a:noFill/>
        </p:spPr>
        <p:txBody>
          <a:bodyPr wrap="square" rtlCol="0">
            <a:spAutoFit/>
          </a:bodyPr>
          <a:lstStyle/>
          <a:p>
            <a:r>
              <a:rPr lang="en-AU" b="1" dirty="0">
                <a:solidFill>
                  <a:srgbClr val="FF0000"/>
                </a:solidFill>
              </a:rPr>
              <a:t>A lot of money. That’s to grab your attention</a:t>
            </a:r>
          </a:p>
        </p:txBody>
      </p:sp>
      <p:sp>
        <p:nvSpPr>
          <p:cNvPr id="27" name="TextBox 26">
            <a:extLst>
              <a:ext uri="{FF2B5EF4-FFF2-40B4-BE49-F238E27FC236}">
                <a16:creationId xmlns:a16="http://schemas.microsoft.com/office/drawing/2014/main" xmlns="" id="{1EDEB03C-C275-40DD-8472-A1E240F7B1C8}"/>
              </a:ext>
            </a:extLst>
          </p:cNvPr>
          <p:cNvSpPr txBox="1"/>
          <p:nvPr/>
        </p:nvSpPr>
        <p:spPr>
          <a:xfrm>
            <a:off x="4922889" y="3172913"/>
            <a:ext cx="3175921" cy="646331"/>
          </a:xfrm>
          <a:prstGeom prst="rect">
            <a:avLst/>
          </a:prstGeom>
          <a:noFill/>
        </p:spPr>
        <p:txBody>
          <a:bodyPr wrap="square" rtlCol="0">
            <a:spAutoFit/>
          </a:bodyPr>
          <a:lstStyle/>
          <a:p>
            <a:r>
              <a:rPr lang="en-AU" b="1" dirty="0">
                <a:solidFill>
                  <a:srgbClr val="FF0000"/>
                </a:solidFill>
              </a:rPr>
              <a:t>Who is the deceased person – Claims to have same surname</a:t>
            </a:r>
          </a:p>
        </p:txBody>
      </p:sp>
      <p:sp>
        <p:nvSpPr>
          <p:cNvPr id="29" name="TextBox 28">
            <a:extLst>
              <a:ext uri="{FF2B5EF4-FFF2-40B4-BE49-F238E27FC236}">
                <a16:creationId xmlns:a16="http://schemas.microsoft.com/office/drawing/2014/main" xmlns="" id="{F7E38FD8-5B3C-45EC-B6E5-375992FC2545}"/>
              </a:ext>
            </a:extLst>
          </p:cNvPr>
          <p:cNvSpPr txBox="1"/>
          <p:nvPr/>
        </p:nvSpPr>
        <p:spPr>
          <a:xfrm>
            <a:off x="8664773" y="4632168"/>
            <a:ext cx="2422944" cy="646331"/>
          </a:xfrm>
          <a:prstGeom prst="rect">
            <a:avLst/>
          </a:prstGeom>
          <a:noFill/>
        </p:spPr>
        <p:txBody>
          <a:bodyPr wrap="square" rtlCol="0">
            <a:spAutoFit/>
          </a:bodyPr>
          <a:lstStyle/>
          <a:p>
            <a:r>
              <a:rPr lang="en-AU" b="1" dirty="0">
                <a:solidFill>
                  <a:srgbClr val="FF0000"/>
                </a:solidFill>
              </a:rPr>
              <a:t>What?? He has no other family??</a:t>
            </a:r>
          </a:p>
        </p:txBody>
      </p:sp>
    </p:spTree>
    <p:extLst>
      <p:ext uri="{BB962C8B-B14F-4D97-AF65-F5344CB8AC3E}">
        <p14:creationId xmlns:p14="http://schemas.microsoft.com/office/powerpoint/2010/main" val="1369945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B107D1-0B09-4841-B5F3-BA8BFDE05F55}"/>
              </a:ext>
            </a:extLst>
          </p:cNvPr>
          <p:cNvSpPr txBox="1">
            <a:spLocks/>
          </p:cNvSpPr>
          <p:nvPr/>
        </p:nvSpPr>
        <p:spPr>
          <a:xfrm>
            <a:off x="2157274" y="235864"/>
            <a:ext cx="73152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20000"/>
              </a:spcBef>
              <a:buSzPct val="70000"/>
              <a:defRPr/>
            </a:pPr>
            <a:r>
              <a:rPr lang="en-US" b="1" dirty="0">
                <a:solidFill>
                  <a:schemeClr val="accent2"/>
                </a:solidFill>
                <a:effectLst>
                  <a:outerShdw blurRad="38100" dist="38100" dir="2700000" algn="tl">
                    <a:srgbClr val="000000">
                      <a:alpha val="43137"/>
                    </a:srgbClr>
                  </a:outerShdw>
                </a:effectLst>
                <a:ea typeface="+mn-ea"/>
                <a:cs typeface="+mn-cs"/>
              </a:rPr>
              <a:t>Wrapping up…</a:t>
            </a:r>
          </a:p>
        </p:txBody>
      </p:sp>
      <p:sp>
        <p:nvSpPr>
          <p:cNvPr id="3" name="Content Placeholder 2">
            <a:extLst>
              <a:ext uri="{FF2B5EF4-FFF2-40B4-BE49-F238E27FC236}">
                <a16:creationId xmlns:a16="http://schemas.microsoft.com/office/drawing/2014/main" xmlns="" id="{D773E864-6372-4A58-8370-12690DE93791}"/>
              </a:ext>
            </a:extLst>
          </p:cNvPr>
          <p:cNvSpPr txBox="1">
            <a:spLocks/>
          </p:cNvSpPr>
          <p:nvPr/>
        </p:nvSpPr>
        <p:spPr>
          <a:xfrm>
            <a:off x="62144" y="1378864"/>
            <a:ext cx="11505460" cy="52505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Ø"/>
            </a:pPr>
            <a:r>
              <a:rPr lang="en-US" dirty="0"/>
              <a:t> Scammers are constantly adapting to new technologies, but their aim is the same – to steal your identity and/or assets.</a:t>
            </a:r>
          </a:p>
          <a:p>
            <a:pPr>
              <a:lnSpc>
                <a:spcPct val="100000"/>
              </a:lnSpc>
              <a:buFont typeface="Wingdings" panose="05000000000000000000" pitchFamily="2" charset="2"/>
              <a:buChar char="Ø"/>
            </a:pPr>
            <a:r>
              <a:rPr lang="en-US" dirty="0"/>
              <a:t> Scammers quickly exploit emerging issues  (NBN scams, Bitcoin investment scams, bushfire charity scams, COVID-19 scams) but their aim is the same – to steal your identity and/or assets.</a:t>
            </a:r>
          </a:p>
          <a:p>
            <a:pPr>
              <a:lnSpc>
                <a:spcPct val="100000"/>
              </a:lnSpc>
              <a:buFont typeface="Wingdings" panose="05000000000000000000" pitchFamily="2" charset="2"/>
              <a:buChar char="Ø"/>
            </a:pPr>
            <a:r>
              <a:rPr lang="en-US" dirty="0"/>
              <a:t> If someone contacts you and asks for your details always independently check online and verify they are legitimate.</a:t>
            </a:r>
          </a:p>
          <a:p>
            <a:pPr>
              <a:lnSpc>
                <a:spcPct val="100000"/>
              </a:lnSpc>
              <a:buFont typeface="Wingdings" panose="05000000000000000000" pitchFamily="2" charset="2"/>
              <a:buChar char="Ø"/>
            </a:pPr>
            <a:r>
              <a:rPr lang="en-US" dirty="0"/>
              <a:t> Report suspected scams (see following slides) </a:t>
            </a:r>
          </a:p>
          <a:p>
            <a:pPr algn="just">
              <a:lnSpc>
                <a:spcPct val="100000"/>
              </a:lnSpc>
              <a:buFont typeface="Wingdings" panose="05000000000000000000" pitchFamily="2" charset="2"/>
              <a:buChar char="Ø"/>
            </a:pPr>
            <a:r>
              <a:rPr lang="en-US" b="1" i="1" dirty="0"/>
              <a:t> </a:t>
            </a:r>
            <a:r>
              <a:rPr lang="en-US" sz="4000" b="1" i="1" dirty="0"/>
              <a:t>If it sounds too good to be true – it probably is</a:t>
            </a:r>
            <a:r>
              <a:rPr lang="en-US" sz="4000" b="1" dirty="0"/>
              <a:t> </a:t>
            </a:r>
          </a:p>
        </p:txBody>
      </p:sp>
      <p:sp>
        <p:nvSpPr>
          <p:cNvPr id="4" name="Slide Number Placeholder 3">
            <a:extLst>
              <a:ext uri="{FF2B5EF4-FFF2-40B4-BE49-F238E27FC236}">
                <a16:creationId xmlns:a16="http://schemas.microsoft.com/office/drawing/2014/main" xmlns="" id="{74CB63A6-AC55-45A6-83C1-395D099D08E0}"/>
              </a:ext>
            </a:extLst>
          </p:cNvPr>
          <p:cNvSpPr>
            <a:spLocks noGrp="1"/>
          </p:cNvSpPr>
          <p:nvPr>
            <p:ph type="sldNum" sz="quarter" idx="12"/>
          </p:nvPr>
        </p:nvSpPr>
        <p:spPr/>
        <p:txBody>
          <a:bodyPr/>
          <a:lstStyle/>
          <a:p>
            <a:fld id="{16DA865B-E7D7-4BCB-B4C3-DB797149269F}" type="slidenum">
              <a:rPr lang="en-AU" smtClean="0"/>
              <a:t>33</a:t>
            </a:fld>
            <a:endParaRPr lang="en-AU"/>
          </a:p>
        </p:txBody>
      </p:sp>
    </p:spTree>
    <p:extLst>
      <p:ext uri="{BB962C8B-B14F-4D97-AF65-F5344CB8AC3E}">
        <p14:creationId xmlns:p14="http://schemas.microsoft.com/office/powerpoint/2010/main" val="2633002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9B1FC552-6716-491F-AB6D-ECB76BAD06A8}"/>
              </a:ext>
            </a:extLst>
          </p:cNvPr>
          <p:cNvSpPr txBox="1">
            <a:spLocks noChangeArrowheads="1"/>
          </p:cNvSpPr>
          <p:nvPr/>
        </p:nvSpPr>
        <p:spPr>
          <a:xfrm>
            <a:off x="204187" y="753896"/>
            <a:ext cx="11159231" cy="6669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AU" altLang="en-US" sz="2150" dirty="0"/>
              <a:t>Be aware that scams exist. Know who you're dealing with.</a:t>
            </a:r>
          </a:p>
          <a:p>
            <a:pPr>
              <a:buFont typeface="Wingdings" panose="05000000000000000000" pitchFamily="2" charset="2"/>
              <a:buChar char="ü"/>
            </a:pPr>
            <a:r>
              <a:rPr lang="en-AU" altLang="en-US" sz="2150" dirty="0"/>
              <a:t>Do not open suspicious texts, pop-up windows or click on links or attachments in emails – delete them.</a:t>
            </a:r>
            <a:r>
              <a:rPr lang="en-AU" altLang="en-US" sz="2150" b="1" dirty="0">
                <a:solidFill>
                  <a:schemeClr val="accent2"/>
                </a:solidFill>
                <a:effectLst>
                  <a:outerShdw blurRad="38100" dist="38100" dir="2700000" algn="tl">
                    <a:srgbClr val="000000">
                      <a:alpha val="43137"/>
                    </a:srgbClr>
                  </a:outerShdw>
                </a:effectLst>
                <a:latin typeface="+mj-lt"/>
              </a:rPr>
              <a:t> </a:t>
            </a:r>
            <a:endParaRPr lang="en-AU" altLang="en-US" sz="2150" dirty="0"/>
          </a:p>
          <a:p>
            <a:pPr>
              <a:buFont typeface="Wingdings" panose="05000000000000000000" pitchFamily="2" charset="2"/>
              <a:buChar char="ü"/>
            </a:pPr>
            <a:r>
              <a:rPr lang="en-AU" altLang="en-US" sz="2150" dirty="0"/>
              <a:t>Don't respond to phone calls about your computer asking for remote access – hang up.</a:t>
            </a:r>
          </a:p>
          <a:p>
            <a:pPr>
              <a:buFont typeface="Wingdings" panose="05000000000000000000" pitchFamily="2" charset="2"/>
              <a:buChar char="ü"/>
            </a:pPr>
            <a:r>
              <a:rPr lang="en-AU" altLang="en-US" sz="2150" dirty="0"/>
              <a:t>Keep personal information, mobile devices and computers secure.</a:t>
            </a:r>
          </a:p>
          <a:p>
            <a:pPr>
              <a:buFont typeface="Wingdings" panose="05000000000000000000" pitchFamily="2" charset="2"/>
              <a:buChar char="ü"/>
            </a:pPr>
            <a:r>
              <a:rPr lang="en-AU" sz="2150" dirty="0"/>
              <a:t>Secure devices, Bluetooth and wifi with different passwords (at least 12 characters) for each account</a:t>
            </a:r>
          </a:p>
          <a:p>
            <a:pPr>
              <a:buFont typeface="Wingdings" panose="05000000000000000000" pitchFamily="2" charset="2"/>
              <a:buChar char="ü"/>
            </a:pPr>
            <a:r>
              <a:rPr lang="en-AU" sz="2150" dirty="0"/>
              <a:t>Maintain up-to-date anti-virus software </a:t>
            </a:r>
          </a:p>
          <a:p>
            <a:pPr>
              <a:buFont typeface="Wingdings" panose="05000000000000000000" pitchFamily="2" charset="2"/>
              <a:buChar char="ü"/>
            </a:pPr>
            <a:r>
              <a:rPr lang="en-AU" altLang="en-US" sz="2150" dirty="0"/>
              <a:t>Don’t use public wifi for secure transactions </a:t>
            </a:r>
          </a:p>
          <a:p>
            <a:pPr>
              <a:buFont typeface="Wingdings" panose="05000000000000000000" pitchFamily="2" charset="2"/>
              <a:buChar char="ü"/>
            </a:pPr>
            <a:r>
              <a:rPr lang="en-AU" altLang="en-US" sz="2150" dirty="0"/>
              <a:t>Review privacy and security settings on social media</a:t>
            </a:r>
          </a:p>
          <a:p>
            <a:pPr>
              <a:buFont typeface="Wingdings" panose="05000000000000000000" pitchFamily="2" charset="2"/>
              <a:buChar char="ü"/>
            </a:pPr>
            <a:r>
              <a:rPr lang="en-AU" altLang="en-US" sz="2150" dirty="0"/>
              <a:t>Don’t share details that reveal your identity </a:t>
            </a:r>
          </a:p>
          <a:p>
            <a:pPr>
              <a:buFont typeface="Wingdings" panose="05000000000000000000" pitchFamily="2" charset="2"/>
              <a:buChar char="ü"/>
            </a:pPr>
            <a:r>
              <a:rPr lang="en-AU" altLang="en-US" sz="2150" dirty="0"/>
              <a:t>Beware of requests for personal details or money.</a:t>
            </a:r>
          </a:p>
          <a:p>
            <a:pPr>
              <a:buFont typeface="Wingdings" panose="05000000000000000000" pitchFamily="2" charset="2"/>
              <a:buChar char="ü"/>
            </a:pPr>
            <a:r>
              <a:rPr lang="en-AU" altLang="en-US" sz="2150" dirty="0"/>
              <a:t>Be wary of unusual payment requests. </a:t>
            </a:r>
          </a:p>
          <a:p>
            <a:pPr>
              <a:buFont typeface="Wingdings" panose="05000000000000000000" pitchFamily="2" charset="2"/>
              <a:buChar char="ü"/>
            </a:pPr>
            <a:r>
              <a:rPr lang="en-AU" altLang="en-US" sz="2150" dirty="0"/>
              <a:t>Be careful when shopping online. Use secure sites.</a:t>
            </a:r>
          </a:p>
          <a:p>
            <a:pPr>
              <a:buFont typeface="Wingdings" panose="05000000000000000000" pitchFamily="2" charset="2"/>
              <a:buChar char="ü"/>
            </a:pPr>
            <a:r>
              <a:rPr lang="en-AU" altLang="en-US" sz="2150" dirty="0"/>
              <a:t>Verify the identity and integrity of all service providers </a:t>
            </a:r>
          </a:p>
          <a:p>
            <a:pPr marL="0" indent="0">
              <a:buFont typeface="Arial" panose="020B0604020202020204" pitchFamily="34" charset="0"/>
              <a:buNone/>
            </a:pPr>
            <a:endParaRPr lang="en-AU" altLang="en-US" dirty="0"/>
          </a:p>
        </p:txBody>
      </p:sp>
      <p:sp>
        <p:nvSpPr>
          <p:cNvPr id="4" name="TextBox 3">
            <a:extLst>
              <a:ext uri="{FF2B5EF4-FFF2-40B4-BE49-F238E27FC236}">
                <a16:creationId xmlns:a16="http://schemas.microsoft.com/office/drawing/2014/main" xmlns="" id="{92E700D0-DC71-4201-A523-4CD9ADE8CED0}"/>
              </a:ext>
            </a:extLst>
          </p:cNvPr>
          <p:cNvSpPr txBox="1"/>
          <p:nvPr/>
        </p:nvSpPr>
        <p:spPr>
          <a:xfrm>
            <a:off x="2736541" y="-15545"/>
            <a:ext cx="6094520" cy="769441"/>
          </a:xfrm>
          <a:prstGeom prst="rect">
            <a:avLst/>
          </a:prstGeom>
          <a:noFill/>
        </p:spPr>
        <p:txBody>
          <a:bodyPr wrap="square">
            <a:spAutoFit/>
          </a:bodyPr>
          <a:lstStyle/>
          <a:p>
            <a:r>
              <a:rPr lang="en-AU" altLang="en-US" sz="4400" b="1" dirty="0">
                <a:solidFill>
                  <a:schemeClr val="accent2"/>
                </a:solidFill>
                <a:effectLst>
                  <a:outerShdw blurRad="38100" dist="38100" dir="2700000" algn="tl">
                    <a:srgbClr val="000000">
                      <a:alpha val="43137"/>
                    </a:srgbClr>
                  </a:outerShdw>
                </a:effectLst>
                <a:latin typeface="+mj-lt"/>
              </a:rPr>
              <a:t>Protection Tips summary </a:t>
            </a:r>
          </a:p>
        </p:txBody>
      </p:sp>
      <p:pic>
        <p:nvPicPr>
          <p:cNvPr id="8194" name="Picture 2" descr="11 Best Internet Safety rules ideas | internet safety, cyber safety, internet  safety for kids">
            <a:extLst>
              <a:ext uri="{FF2B5EF4-FFF2-40B4-BE49-F238E27FC236}">
                <a16:creationId xmlns:a16="http://schemas.microsoft.com/office/drawing/2014/main" xmlns="" id="{685AAA42-A5A5-46E2-AD05-BB9898320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552" y="3668330"/>
            <a:ext cx="4335261" cy="30687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81E1D2DA-BEF1-4723-BD03-DB1B0D3E772E}"/>
              </a:ext>
            </a:extLst>
          </p:cNvPr>
          <p:cNvSpPr>
            <a:spLocks noGrp="1"/>
          </p:cNvSpPr>
          <p:nvPr>
            <p:ph type="sldNum" sz="quarter" idx="12"/>
          </p:nvPr>
        </p:nvSpPr>
        <p:spPr/>
        <p:txBody>
          <a:bodyPr/>
          <a:lstStyle/>
          <a:p>
            <a:fld id="{16DA865B-E7D7-4BCB-B4C3-DB797149269F}" type="slidenum">
              <a:rPr lang="en-AU" smtClean="0"/>
              <a:t>34</a:t>
            </a:fld>
            <a:endParaRPr lang="en-AU"/>
          </a:p>
        </p:txBody>
      </p:sp>
    </p:spTree>
    <p:extLst>
      <p:ext uri="{BB962C8B-B14F-4D97-AF65-F5344CB8AC3E}">
        <p14:creationId xmlns:p14="http://schemas.microsoft.com/office/powerpoint/2010/main" val="3117082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xmlns="" id="{1D92E01E-C5A9-4DFB-9A44-D8E17398019A}"/>
              </a:ext>
            </a:extLst>
          </p:cNvPr>
          <p:cNvGraphicFramePr>
            <a:graphicFrameLocks/>
          </p:cNvGraphicFramePr>
          <p:nvPr>
            <p:extLst>
              <p:ext uri="{D42A27DB-BD31-4B8C-83A1-F6EECF244321}">
                <p14:modId xmlns:p14="http://schemas.microsoft.com/office/powerpoint/2010/main" val="3420608257"/>
              </p:ext>
            </p:extLst>
          </p:nvPr>
        </p:nvGraphicFramePr>
        <p:xfrm>
          <a:off x="1509204" y="1200329"/>
          <a:ext cx="8771138" cy="5589940"/>
        </p:xfrm>
        <a:graphic>
          <a:graphicData uri="http://schemas.openxmlformats.org/drawingml/2006/table">
            <a:tbl>
              <a:tblPr/>
              <a:tblGrid>
                <a:gridCol w="3908635">
                  <a:extLst>
                    <a:ext uri="{9D8B030D-6E8A-4147-A177-3AD203B41FA5}">
                      <a16:colId xmlns:a16="http://schemas.microsoft.com/office/drawing/2014/main" xmlns="" val="4055781011"/>
                    </a:ext>
                  </a:extLst>
                </a:gridCol>
                <a:gridCol w="4862503">
                  <a:extLst>
                    <a:ext uri="{9D8B030D-6E8A-4147-A177-3AD203B41FA5}">
                      <a16:colId xmlns:a16="http://schemas.microsoft.com/office/drawing/2014/main" xmlns="" val="1106321254"/>
                    </a:ext>
                  </a:extLst>
                </a:gridCol>
              </a:tblGrid>
              <a:tr h="344608">
                <a:tc>
                  <a:txBody>
                    <a:bodyPr/>
                    <a:lstStyle/>
                    <a:p>
                      <a:pPr algn="l" fontAlgn="b"/>
                      <a:r>
                        <a:rPr lang="en-AU" sz="1300" b="1" dirty="0">
                          <a:effectLst>
                            <a:outerShdw blurRad="38100" dist="38100" dir="2700000" algn="tl">
                              <a:srgbClr val="000000">
                                <a:alpha val="43137"/>
                              </a:srgbClr>
                            </a:outerShdw>
                          </a:effectLst>
                        </a:rPr>
                        <a:t>Type of incident</a:t>
                      </a:r>
                    </a:p>
                  </a:txBody>
                  <a:tcPr marL="56167" marR="56167" marT="56172" marB="56172"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AU" sz="1300" b="1" dirty="0">
                          <a:effectLst>
                            <a:outerShdw blurRad="38100" dist="38100" dir="2700000" algn="tl">
                              <a:srgbClr val="000000">
                                <a:alpha val="43137"/>
                              </a:srgbClr>
                            </a:outerShdw>
                          </a:effectLst>
                        </a:rPr>
                        <a:t>Agency</a:t>
                      </a:r>
                    </a:p>
                  </a:txBody>
                  <a:tcPr marL="56167" marR="56167" marT="56172" marB="56172"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38299571"/>
                  </a:ext>
                </a:extLst>
              </a:tr>
              <a:tr h="467636">
                <a:tc>
                  <a:txBody>
                    <a:bodyPr/>
                    <a:lstStyle/>
                    <a:p>
                      <a:pPr fontAlgn="t"/>
                      <a:r>
                        <a:rPr lang="en-AU" sz="1400" dirty="0">
                          <a:effectLst/>
                          <a:latin typeface="+mj-lt"/>
                        </a:rPr>
                        <a:t>Banking</a:t>
                      </a:r>
                    </a:p>
                  </a:txBody>
                  <a:tcPr marL="56167" marR="56167" marT="56172" marB="561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AU" sz="1400" dirty="0">
                          <a:effectLst/>
                          <a:latin typeface="+mj-lt"/>
                        </a:rPr>
                        <a:t>Your bank or financial institution</a:t>
                      </a:r>
                    </a:p>
                  </a:txBody>
                  <a:tcPr marL="56167" marR="56167" marT="56172" marB="561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xmlns="" val="1857195684"/>
                  </a:ext>
                </a:extLst>
              </a:tr>
              <a:tr h="645873">
                <a:tc>
                  <a:txBody>
                    <a:bodyPr/>
                    <a:lstStyle/>
                    <a:p>
                      <a:pPr fontAlgn="t"/>
                      <a:r>
                        <a:rPr lang="en-AU" sz="1400" dirty="0">
                          <a:effectLst/>
                          <a:latin typeface="+mj-lt"/>
                        </a:rPr>
                        <a:t>Centrelink, Medicare, Child Support and </a:t>
                      </a:r>
                      <a:r>
                        <a:rPr lang="en-AU" sz="1400" dirty="0" err="1">
                          <a:effectLst/>
                          <a:latin typeface="+mj-lt"/>
                        </a:rPr>
                        <a:t>myGov</a:t>
                      </a:r>
                      <a:r>
                        <a:rPr lang="en-AU" sz="1400" dirty="0">
                          <a:effectLst/>
                          <a:latin typeface="+mj-lt"/>
                        </a:rPr>
                        <a:t> related scams</a:t>
                      </a:r>
                    </a:p>
                  </a:txBody>
                  <a:tcPr marL="56167" marR="56167" marT="56172" marB="561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AU" sz="1400" u="none" strike="noStrike" dirty="0">
                          <a:solidFill>
                            <a:srgbClr val="007A8D"/>
                          </a:solidFill>
                          <a:effectLst/>
                          <a:latin typeface="+mj-lt"/>
                        </a:rPr>
                        <a:t>Department of Human Services Scams and Identity Theft Helpdesk</a:t>
                      </a:r>
                      <a:r>
                        <a:rPr lang="en-AU" sz="1400" dirty="0">
                          <a:effectLst/>
                          <a:latin typeface="+mj-lt"/>
                        </a:rPr>
                        <a:t> - </a:t>
                      </a:r>
                      <a:r>
                        <a:rPr lang="en-AU" sz="1400" b="1" dirty="0">
                          <a:solidFill>
                            <a:srgbClr val="C00000"/>
                          </a:solidFill>
                          <a:effectLst/>
                          <a:latin typeface="+mj-lt"/>
                        </a:rPr>
                        <a:t>call 1800 941 126</a:t>
                      </a:r>
                    </a:p>
                  </a:txBody>
                  <a:tcPr marL="56167" marR="56167" marT="56172" marB="561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2578166360"/>
                  </a:ext>
                </a:extLst>
              </a:tr>
              <a:tr h="599607">
                <a:tc>
                  <a:txBody>
                    <a:bodyPr/>
                    <a:lstStyle/>
                    <a:p>
                      <a:pPr fontAlgn="t"/>
                      <a:r>
                        <a:rPr lang="en-AU" sz="1400" dirty="0">
                          <a:effectLst/>
                          <a:latin typeface="+mj-lt"/>
                        </a:rPr>
                        <a:t>Cybercrime</a:t>
                      </a:r>
                    </a:p>
                  </a:txBody>
                  <a:tcPr marL="56167" marR="56167" marT="56172" marB="561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AU" sz="1400" b="0" dirty="0">
                          <a:solidFill>
                            <a:schemeClr val="accent2"/>
                          </a:solidFill>
                          <a:effectLst/>
                          <a:latin typeface="+mj-lt"/>
                        </a:rPr>
                        <a:t>Australian Cyber Security Centre (ACSC) </a:t>
                      </a:r>
                    </a:p>
                    <a:p>
                      <a:pPr marL="0" marR="0" indent="0" algn="l" defTabSz="914400" rtl="0" eaLnBrk="1" fontAlgn="t" latinLnBrk="0" hangingPunct="1">
                        <a:lnSpc>
                          <a:spcPct val="100000"/>
                        </a:lnSpc>
                        <a:spcBef>
                          <a:spcPts val="0"/>
                        </a:spcBef>
                        <a:spcAft>
                          <a:spcPts val="0"/>
                        </a:spcAft>
                        <a:buClrTx/>
                        <a:buSzTx/>
                        <a:buFontTx/>
                        <a:buNone/>
                        <a:tabLst/>
                        <a:defRPr/>
                      </a:pPr>
                      <a:r>
                        <a:rPr lang="en-AU" sz="1400" b="1" dirty="0">
                          <a:solidFill>
                            <a:srgbClr val="C00000"/>
                          </a:solidFill>
                          <a:effectLst/>
                          <a:latin typeface="+mj-lt"/>
                        </a:rPr>
                        <a:t>https://www.cyber.gov.au/</a:t>
                      </a:r>
                    </a:p>
                  </a:txBody>
                  <a:tcPr marL="56167" marR="56167" marT="56172" marB="561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xmlns="" val="1546185811"/>
                  </a:ext>
                </a:extLst>
              </a:tr>
              <a:tr h="1142187">
                <a:tc>
                  <a:txBody>
                    <a:bodyPr/>
                    <a:lstStyle/>
                    <a:p>
                      <a:pPr fontAlgn="t"/>
                      <a:r>
                        <a:rPr lang="en-AU" sz="1400" dirty="0">
                          <a:effectLst/>
                          <a:latin typeface="+mj-lt"/>
                        </a:rPr>
                        <a:t>Financial and investment scams</a:t>
                      </a:r>
                    </a:p>
                    <a:p>
                      <a:pPr fontAlgn="t"/>
                      <a:endParaRPr lang="en-AU" sz="1400" dirty="0">
                        <a:effectLst/>
                        <a:latin typeface="+mj-lt"/>
                      </a:endParaRPr>
                    </a:p>
                    <a:p>
                      <a:pPr fontAlgn="t"/>
                      <a:endParaRPr lang="en-AU" sz="1400" dirty="0">
                        <a:effectLst/>
                        <a:latin typeface="+mj-lt"/>
                      </a:endParaRPr>
                    </a:p>
                    <a:p>
                      <a:pPr fontAlgn="t"/>
                      <a:r>
                        <a:rPr lang="en-AU" sz="1400" kern="1200" dirty="0">
                          <a:solidFill>
                            <a:schemeClr val="tx1"/>
                          </a:solidFill>
                          <a:effectLst/>
                          <a:latin typeface="+mn-lt"/>
                          <a:ea typeface="+mn-ea"/>
                          <a:cs typeface="+mn-cs"/>
                        </a:rPr>
                        <a:t>Report scams to the ACCC via the ‘report a scam’ page</a:t>
                      </a:r>
                      <a:endParaRPr lang="en-AU" sz="1400" dirty="0">
                        <a:effectLst/>
                        <a:latin typeface="+mj-lt"/>
                      </a:endParaRPr>
                    </a:p>
                  </a:txBody>
                  <a:tcPr marL="56167" marR="56167" marT="56172" marB="561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AU" sz="1400" u="none" strike="noStrike" dirty="0">
                          <a:solidFill>
                            <a:srgbClr val="007A8D"/>
                          </a:solidFill>
                          <a:effectLst/>
                          <a:latin typeface="+mj-lt"/>
                        </a:rPr>
                        <a:t>Australian Securities and Investments Commission  </a:t>
                      </a:r>
                      <a:r>
                        <a:rPr lang="en-AU" sz="1400" b="1" u="none" strike="noStrike" dirty="0">
                          <a:solidFill>
                            <a:srgbClr val="C00000"/>
                          </a:solidFill>
                          <a:effectLst/>
                          <a:latin typeface="+mj-lt"/>
                          <a:hlinkClick r:id="rId3"/>
                        </a:rPr>
                        <a:t>https://asic.gov.au/</a:t>
                      </a:r>
                      <a:endParaRPr lang="en-AU" sz="1400" b="1" u="none" strike="noStrike" dirty="0">
                        <a:solidFill>
                          <a:srgbClr val="C00000"/>
                        </a:solidFill>
                        <a:effectLst/>
                        <a:latin typeface="+mj-lt"/>
                      </a:endParaRPr>
                    </a:p>
                    <a:p>
                      <a:pPr fontAlgn="t"/>
                      <a:endParaRPr lang="en-AU" sz="1400" b="1" u="none" strike="noStrike" dirty="0">
                        <a:solidFill>
                          <a:srgbClr val="C00000"/>
                        </a:solidFill>
                        <a:effectLst/>
                        <a:latin typeface="+mj-lt"/>
                      </a:endParaRPr>
                    </a:p>
                    <a:p>
                      <a:pPr fontAlgn="t"/>
                      <a:r>
                        <a:rPr lang="en-AU" sz="1400" b="1" u="none" strike="noStrike" dirty="0" err="1">
                          <a:solidFill>
                            <a:srgbClr val="C00000"/>
                          </a:solidFill>
                          <a:effectLst/>
                          <a:latin typeface="+mj-lt"/>
                        </a:rPr>
                        <a:t>Scamwatch</a:t>
                      </a:r>
                      <a:endParaRPr lang="en-AU" sz="1400" b="1" u="none" strike="noStrike" dirty="0">
                        <a:solidFill>
                          <a:srgbClr val="C00000"/>
                        </a:solidFill>
                        <a:effectLst/>
                        <a:latin typeface="+mj-lt"/>
                      </a:endParaRPr>
                    </a:p>
                    <a:p>
                      <a:pPr fontAlgn="t"/>
                      <a:r>
                        <a:rPr lang="en-AU" sz="1400" u="sng" kern="1200" dirty="0">
                          <a:solidFill>
                            <a:schemeClr val="tx1"/>
                          </a:solidFill>
                          <a:effectLst/>
                          <a:latin typeface="+mn-lt"/>
                          <a:ea typeface="+mn-ea"/>
                          <a:cs typeface="+mn-cs"/>
                          <a:hlinkClick r:id="rId4"/>
                        </a:rPr>
                        <a:t>https://www.scamwatch.gov.au/get-help/where-to-get-help</a:t>
                      </a:r>
                      <a:endParaRPr lang="en-AU" sz="1400" b="1" dirty="0">
                        <a:solidFill>
                          <a:srgbClr val="C00000"/>
                        </a:solidFill>
                        <a:effectLst/>
                        <a:latin typeface="+mj-lt"/>
                      </a:endParaRPr>
                    </a:p>
                  </a:txBody>
                  <a:tcPr marL="56167" marR="56167" marT="56172" marB="561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4178103203"/>
                  </a:ext>
                </a:extLst>
              </a:tr>
              <a:tr h="524656">
                <a:tc>
                  <a:txBody>
                    <a:bodyPr/>
                    <a:lstStyle/>
                    <a:p>
                      <a:pPr fontAlgn="t"/>
                      <a:r>
                        <a:rPr lang="en-AU" sz="1400" dirty="0">
                          <a:effectLst/>
                          <a:latin typeface="+mj-lt"/>
                        </a:rPr>
                        <a:t>Fraud and theft</a:t>
                      </a:r>
                    </a:p>
                  </a:txBody>
                  <a:tcPr marL="56167" marR="56167" marT="56172" marB="561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AU" sz="1400" dirty="0">
                          <a:effectLst/>
                          <a:latin typeface="+mj-lt"/>
                        </a:rPr>
                        <a:t>Your local police – Or call 131 444</a:t>
                      </a:r>
                    </a:p>
                  </a:txBody>
                  <a:tcPr marL="56167" marR="56167" marT="56172" marB="561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xmlns="" val="2571390346"/>
                  </a:ext>
                </a:extLst>
              </a:tr>
              <a:tr h="699382">
                <a:tc>
                  <a:txBody>
                    <a:bodyPr/>
                    <a:lstStyle/>
                    <a:p>
                      <a:pPr fontAlgn="t"/>
                      <a:r>
                        <a:rPr lang="en-AU" sz="1400">
                          <a:effectLst/>
                          <a:latin typeface="+mj-lt"/>
                        </a:rPr>
                        <a:t>Image based abuse (sextortion),</a:t>
                      </a:r>
                      <a:br>
                        <a:rPr lang="en-AU" sz="1400">
                          <a:effectLst/>
                          <a:latin typeface="+mj-lt"/>
                        </a:rPr>
                      </a:br>
                      <a:r>
                        <a:rPr lang="en-AU" sz="1400">
                          <a:effectLst/>
                          <a:latin typeface="+mj-lt"/>
                        </a:rPr>
                        <a:t>cyberbullying and illegal content</a:t>
                      </a:r>
                    </a:p>
                  </a:txBody>
                  <a:tcPr marL="56167" marR="56167" marT="56172" marB="561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AU" sz="1400" u="none" strike="noStrike" dirty="0">
                          <a:solidFill>
                            <a:srgbClr val="007A8D"/>
                          </a:solidFill>
                          <a:effectLst/>
                          <a:latin typeface="+mj-lt"/>
                        </a:rPr>
                        <a:t>Office of the </a:t>
                      </a:r>
                      <a:r>
                        <a:rPr lang="en-AU" sz="1400" u="none" strike="noStrike" dirty="0" err="1">
                          <a:solidFill>
                            <a:srgbClr val="007A8D"/>
                          </a:solidFill>
                          <a:effectLst/>
                          <a:latin typeface="+mj-lt"/>
                        </a:rPr>
                        <a:t>eSafety</a:t>
                      </a:r>
                      <a:r>
                        <a:rPr lang="en-AU" sz="1400" u="none" strike="noStrike" dirty="0">
                          <a:solidFill>
                            <a:srgbClr val="007A8D"/>
                          </a:solidFill>
                          <a:effectLst/>
                          <a:latin typeface="+mj-lt"/>
                        </a:rPr>
                        <a:t> Commissioner </a:t>
                      </a:r>
                      <a:r>
                        <a:rPr lang="en-AU" sz="1400" b="1" u="none" strike="noStrike" dirty="0">
                          <a:solidFill>
                            <a:srgbClr val="C00000"/>
                          </a:solidFill>
                          <a:effectLst/>
                          <a:latin typeface="+mj-lt"/>
                        </a:rPr>
                        <a:t>https://www.esafety.gov.au/</a:t>
                      </a:r>
                      <a:endParaRPr lang="en-AU" sz="1400" b="1" dirty="0">
                        <a:solidFill>
                          <a:srgbClr val="C00000"/>
                        </a:solidFill>
                        <a:effectLst/>
                        <a:latin typeface="+mj-lt"/>
                      </a:endParaRPr>
                    </a:p>
                  </a:txBody>
                  <a:tcPr marL="56167" marR="56167" marT="56172" marB="561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4211296507"/>
                  </a:ext>
                </a:extLst>
              </a:tr>
              <a:tr h="564517">
                <a:tc>
                  <a:txBody>
                    <a:bodyPr/>
                    <a:lstStyle/>
                    <a:p>
                      <a:pPr fontAlgn="t"/>
                      <a:r>
                        <a:rPr lang="en-AU" sz="1300">
                          <a:effectLst/>
                        </a:rPr>
                        <a:t>Spam</a:t>
                      </a:r>
                    </a:p>
                  </a:txBody>
                  <a:tcPr marL="56167" marR="56167" marT="56172" marB="561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AU" sz="1300" u="none" strike="noStrike" dirty="0">
                          <a:solidFill>
                            <a:srgbClr val="007A8D"/>
                          </a:solidFill>
                          <a:effectLst/>
                        </a:rPr>
                        <a:t>Australian Communications and Media Authority</a:t>
                      </a:r>
                      <a:r>
                        <a:rPr lang="en-AU" sz="1300" b="1" u="none" strike="noStrike" dirty="0">
                          <a:solidFill>
                            <a:srgbClr val="C00000"/>
                          </a:solidFill>
                          <a:effectLst/>
                        </a:rPr>
                        <a:t>: https://www.acma.gov.au/</a:t>
                      </a:r>
                      <a:endParaRPr lang="en-AU" sz="1300" b="1" dirty="0">
                        <a:solidFill>
                          <a:srgbClr val="C00000"/>
                        </a:solidFill>
                        <a:effectLst/>
                      </a:endParaRPr>
                    </a:p>
                  </a:txBody>
                  <a:tcPr marL="56167" marR="56167" marT="56172" marB="5617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xmlns="" val="597657038"/>
                  </a:ext>
                </a:extLst>
              </a:tr>
              <a:tr h="564517">
                <a:tc>
                  <a:txBody>
                    <a:bodyPr/>
                    <a:lstStyle/>
                    <a:p>
                      <a:pPr fontAlgn="t"/>
                      <a:r>
                        <a:rPr lang="en-AU" sz="1300" dirty="0">
                          <a:effectLst/>
                        </a:rPr>
                        <a:t>Tax related scams</a:t>
                      </a:r>
                    </a:p>
                  </a:txBody>
                  <a:tcPr marL="56167" marR="56167" marT="56172" marB="56172">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en-AU" sz="1300" u="none" strike="noStrike" dirty="0">
                          <a:solidFill>
                            <a:srgbClr val="007A8D"/>
                          </a:solidFill>
                          <a:effectLst/>
                        </a:rPr>
                        <a:t>Australian Taxation Office</a:t>
                      </a:r>
                    </a:p>
                    <a:p>
                      <a:pPr fontAlgn="t"/>
                      <a:r>
                        <a:rPr lang="en-AU" sz="1300" b="1" dirty="0">
                          <a:solidFill>
                            <a:srgbClr val="C00000"/>
                          </a:solidFill>
                          <a:effectLst/>
                        </a:rPr>
                        <a:t>https://www.ato.gov.au/</a:t>
                      </a:r>
                    </a:p>
                  </a:txBody>
                  <a:tcPr marL="56167" marR="56167" marT="56172" marB="56172">
                    <a:lnL>
                      <a:noFill/>
                    </a:lnL>
                    <a:lnR>
                      <a:noFill/>
                    </a:lnR>
                    <a:lnT w="9525"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22268361"/>
                  </a:ext>
                </a:extLst>
              </a:tr>
            </a:tbl>
          </a:graphicData>
        </a:graphic>
      </p:graphicFrame>
      <p:sp>
        <p:nvSpPr>
          <p:cNvPr id="3" name="Rectangle 2">
            <a:extLst>
              <a:ext uri="{FF2B5EF4-FFF2-40B4-BE49-F238E27FC236}">
                <a16:creationId xmlns:a16="http://schemas.microsoft.com/office/drawing/2014/main" xmlns="" id="{E2AA80B1-8ED8-483E-81C3-711C2D4AAC87}"/>
              </a:ext>
            </a:extLst>
          </p:cNvPr>
          <p:cNvSpPr/>
          <p:nvPr/>
        </p:nvSpPr>
        <p:spPr>
          <a:xfrm>
            <a:off x="-239697" y="0"/>
            <a:ext cx="11949343" cy="1200329"/>
          </a:xfrm>
          <a:prstGeom prst="rect">
            <a:avLst/>
          </a:prstGeom>
        </p:spPr>
        <p:txBody>
          <a:bodyPr wrap="square">
            <a:spAutoFit/>
          </a:bodyPr>
          <a:lstStyle/>
          <a:p>
            <a:pPr algn="ctr"/>
            <a:r>
              <a:rPr lang="en-AU" sz="3600" b="1" dirty="0">
                <a:solidFill>
                  <a:schemeClr val="accent2"/>
                </a:solidFill>
                <a:effectLst>
                  <a:outerShdw blurRad="38100" dist="38100" dir="2700000" algn="tl">
                    <a:srgbClr val="000000">
                      <a:alpha val="43137"/>
                    </a:srgbClr>
                  </a:outerShdw>
                </a:effectLst>
                <a:latin typeface="+mj-lt"/>
              </a:rPr>
              <a:t>REPORT SCAMS </a:t>
            </a:r>
            <a:br>
              <a:rPr lang="en-AU" sz="3600" b="1" dirty="0">
                <a:solidFill>
                  <a:schemeClr val="accent2"/>
                </a:solidFill>
                <a:effectLst>
                  <a:outerShdw blurRad="38100" dist="38100" dir="2700000" algn="tl">
                    <a:srgbClr val="000000">
                      <a:alpha val="43137"/>
                    </a:srgbClr>
                  </a:outerShdw>
                </a:effectLst>
                <a:latin typeface="+mj-lt"/>
              </a:rPr>
            </a:br>
            <a:r>
              <a:rPr lang="en-AU" sz="3600" b="1" dirty="0">
                <a:solidFill>
                  <a:schemeClr val="accent2"/>
                </a:solidFill>
                <a:effectLst>
                  <a:outerShdw blurRad="38100" dist="38100" dir="2700000" algn="tl">
                    <a:srgbClr val="000000">
                      <a:alpha val="43137"/>
                    </a:srgbClr>
                  </a:outerShdw>
                </a:effectLst>
                <a:latin typeface="+mj-lt"/>
              </a:rPr>
              <a:t>(INFORM COMMUNITY AND DISRUPT SCAMS)</a:t>
            </a:r>
            <a:endParaRPr lang="en-AU" sz="3600" dirty="0">
              <a:solidFill>
                <a:schemeClr val="accent2"/>
              </a:solidFill>
              <a:effectLst>
                <a:outerShdw blurRad="38100" dist="38100" dir="2700000" algn="tl">
                  <a:srgbClr val="000000">
                    <a:alpha val="43137"/>
                  </a:srgbClr>
                </a:outerShdw>
              </a:effectLst>
              <a:latin typeface="+mj-lt"/>
            </a:endParaRPr>
          </a:p>
        </p:txBody>
      </p:sp>
      <p:sp>
        <p:nvSpPr>
          <p:cNvPr id="4" name="Slide Number Placeholder 3">
            <a:extLst>
              <a:ext uri="{FF2B5EF4-FFF2-40B4-BE49-F238E27FC236}">
                <a16:creationId xmlns:a16="http://schemas.microsoft.com/office/drawing/2014/main" xmlns="" id="{8F803F3D-E261-44E2-A62D-93FE5FA1E13C}"/>
              </a:ext>
            </a:extLst>
          </p:cNvPr>
          <p:cNvSpPr>
            <a:spLocks noGrp="1"/>
          </p:cNvSpPr>
          <p:nvPr>
            <p:ph type="sldNum" sz="quarter" idx="12"/>
          </p:nvPr>
        </p:nvSpPr>
        <p:spPr/>
        <p:txBody>
          <a:bodyPr/>
          <a:lstStyle/>
          <a:p>
            <a:fld id="{16DA865B-E7D7-4BCB-B4C3-DB797149269F}" type="slidenum">
              <a:rPr lang="en-AU" smtClean="0"/>
              <a:t>35</a:t>
            </a:fld>
            <a:endParaRPr lang="en-AU"/>
          </a:p>
        </p:txBody>
      </p:sp>
    </p:spTree>
    <p:extLst>
      <p:ext uri="{BB962C8B-B14F-4D97-AF65-F5344CB8AC3E}">
        <p14:creationId xmlns:p14="http://schemas.microsoft.com/office/powerpoint/2010/main" val="1365537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xmlns="" id="{D98B080E-EFEB-4606-8772-7F37315E0F55}"/>
              </a:ext>
            </a:extLst>
          </p:cNvPr>
          <p:cNvSpPr txBox="1">
            <a:spLocks noChangeArrowheads="1"/>
          </p:cNvSpPr>
          <p:nvPr/>
        </p:nvSpPr>
        <p:spPr>
          <a:xfrm>
            <a:off x="1404144" y="260648"/>
            <a:ext cx="7345362" cy="53292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tLang="en-US" sz="4000" b="1">
                <a:solidFill>
                  <a:schemeClr val="accent2"/>
                </a:solidFill>
                <a:effectLst>
                  <a:outerShdw blurRad="38100" dist="38100" dir="2700000" algn="tl">
                    <a:srgbClr val="000000">
                      <a:alpha val="43137"/>
                    </a:srgbClr>
                  </a:outerShdw>
                </a:effectLst>
                <a:latin typeface="+mj-lt"/>
              </a:rPr>
              <a:t>REPORTING CRIME</a:t>
            </a:r>
            <a:endParaRPr lang="en-AU" altLang="en-US" sz="4000">
              <a:solidFill>
                <a:schemeClr val="accent2"/>
              </a:solidFill>
              <a:effectLst>
                <a:outerShdw blurRad="38100" dist="38100" dir="2700000" algn="tl">
                  <a:srgbClr val="000000">
                    <a:alpha val="43137"/>
                  </a:srgbClr>
                </a:outerShdw>
              </a:effectLst>
              <a:latin typeface="+mj-lt"/>
            </a:endParaRPr>
          </a:p>
          <a:p>
            <a:endParaRPr lang="en-AU" altLang="en-US"/>
          </a:p>
          <a:p>
            <a:r>
              <a:rPr lang="en-AU" altLang="en-US"/>
              <a:t>Dee Why Police Station 9971 3399</a:t>
            </a:r>
          </a:p>
          <a:p>
            <a:endParaRPr lang="en-AU" altLang="en-US"/>
          </a:p>
          <a:p>
            <a:r>
              <a:rPr lang="en-AU" altLang="en-US"/>
              <a:t>Police Assistance Line 131 444</a:t>
            </a:r>
          </a:p>
          <a:p>
            <a:endParaRPr lang="en-AU" altLang="en-US"/>
          </a:p>
          <a:p>
            <a:r>
              <a:rPr lang="en-AU" altLang="en-US"/>
              <a:t>Crime Stoppers 1800 333 000</a:t>
            </a:r>
          </a:p>
          <a:p>
            <a:endParaRPr lang="en-AU" altLang="en-US"/>
          </a:p>
          <a:p>
            <a:r>
              <a:rPr lang="en-AU" altLang="en-US"/>
              <a:t>Online Community Portal</a:t>
            </a:r>
          </a:p>
          <a:p>
            <a:endParaRPr lang="en-AU" altLang="en-US"/>
          </a:p>
          <a:p>
            <a:r>
              <a:rPr lang="en-AU" altLang="en-US"/>
              <a:t>Emergencies 000</a:t>
            </a:r>
          </a:p>
          <a:p>
            <a:endParaRPr lang="en-AU" altLang="en-US"/>
          </a:p>
          <a:p>
            <a:endParaRPr lang="en-AU" altLang="en-US" dirty="0"/>
          </a:p>
        </p:txBody>
      </p:sp>
      <p:pic>
        <p:nvPicPr>
          <p:cNvPr id="3" name="Picture 2" descr="C:\Users\n31261\Desktop\download.jpg">
            <a:extLst>
              <a:ext uri="{FF2B5EF4-FFF2-40B4-BE49-F238E27FC236}">
                <a16:creationId xmlns:a16="http://schemas.microsoft.com/office/drawing/2014/main" xmlns="" id="{5C4072D5-F90F-43E8-822C-600727F90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876" y="5300924"/>
            <a:ext cx="3494928" cy="145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xmlns="" id="{515048FD-92EC-4EA5-9446-2A3294D2A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5300923"/>
            <a:ext cx="2880320" cy="145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xmlns="" id="{AD56BB83-0F81-4D8C-ABB3-2E64D22D9D7C}"/>
              </a:ext>
            </a:extLst>
          </p:cNvPr>
          <p:cNvSpPr>
            <a:spLocks noGrp="1"/>
          </p:cNvSpPr>
          <p:nvPr>
            <p:ph type="sldNum" sz="quarter" idx="12"/>
          </p:nvPr>
        </p:nvSpPr>
        <p:spPr/>
        <p:txBody>
          <a:bodyPr/>
          <a:lstStyle/>
          <a:p>
            <a:fld id="{16DA865B-E7D7-4BCB-B4C3-DB797149269F}" type="slidenum">
              <a:rPr lang="en-AU" smtClean="0"/>
              <a:t>36</a:t>
            </a:fld>
            <a:endParaRPr lang="en-AU"/>
          </a:p>
        </p:txBody>
      </p:sp>
    </p:spTree>
    <p:extLst>
      <p:ext uri="{BB962C8B-B14F-4D97-AF65-F5344CB8AC3E}">
        <p14:creationId xmlns:p14="http://schemas.microsoft.com/office/powerpoint/2010/main" val="358057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9BFD4-F9E7-49F8-BC02-E9A499C5A93D}"/>
              </a:ext>
            </a:extLst>
          </p:cNvPr>
          <p:cNvSpPr txBox="1">
            <a:spLocks/>
          </p:cNvSpPr>
          <p:nvPr/>
        </p:nvSpPr>
        <p:spPr>
          <a:xfrm>
            <a:off x="1475656" y="228600"/>
            <a:ext cx="7560840" cy="1143000"/>
          </a:xfrm>
          <a:prstGeom prst="rect">
            <a:avLst/>
          </a:prstGeom>
        </p:spPr>
        <p:txBody>
          <a:bodyPr wrap="square"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20000"/>
              </a:spcBef>
              <a:buSzPct val="70000"/>
            </a:pPr>
            <a:r>
              <a:rPr lang="en-AU" b="1">
                <a:solidFill>
                  <a:schemeClr val="accent2"/>
                </a:solidFill>
                <a:effectLst>
                  <a:outerShdw blurRad="38100" dist="38100" dir="2700000" algn="tl">
                    <a:srgbClr val="000000">
                      <a:alpha val="43137"/>
                    </a:srgbClr>
                  </a:outerShdw>
                </a:effectLst>
                <a:ea typeface="+mn-ea"/>
                <a:cs typeface="+mn-cs"/>
              </a:rPr>
              <a:t>Did we achieve our workshop aims?</a:t>
            </a:r>
            <a:endParaRPr lang="en-AU" b="1" dirty="0">
              <a:solidFill>
                <a:schemeClr val="accent2"/>
              </a:solidFill>
              <a:effectLst>
                <a:outerShdw blurRad="38100" dist="38100" dir="2700000" algn="tl">
                  <a:srgbClr val="000000">
                    <a:alpha val="43137"/>
                  </a:srgbClr>
                </a:outerShdw>
              </a:effectLst>
              <a:ea typeface="+mn-ea"/>
              <a:cs typeface="+mn-cs"/>
            </a:endParaRPr>
          </a:p>
        </p:txBody>
      </p:sp>
      <p:pic>
        <p:nvPicPr>
          <p:cNvPr id="3" name="Picture 2">
            <a:extLst>
              <a:ext uri="{FF2B5EF4-FFF2-40B4-BE49-F238E27FC236}">
                <a16:creationId xmlns:a16="http://schemas.microsoft.com/office/drawing/2014/main" xmlns="" id="{01EFB31D-1751-450B-BEED-B8A8A45ED82E}"/>
              </a:ext>
            </a:extLst>
          </p:cNvPr>
          <p:cNvPicPr>
            <a:picLocks noChangeAspect="1"/>
          </p:cNvPicPr>
          <p:nvPr/>
        </p:nvPicPr>
        <p:blipFill>
          <a:blip r:embed="rId3"/>
          <a:stretch>
            <a:fillRect/>
          </a:stretch>
        </p:blipFill>
        <p:spPr>
          <a:xfrm>
            <a:off x="1979712" y="2564904"/>
            <a:ext cx="3014464" cy="3014464"/>
          </a:xfrm>
          <a:prstGeom prst="rect">
            <a:avLst/>
          </a:prstGeom>
          <a:noFill/>
        </p:spPr>
      </p:pic>
      <p:sp>
        <p:nvSpPr>
          <p:cNvPr id="4" name="Content Placeholder 2">
            <a:extLst>
              <a:ext uri="{FF2B5EF4-FFF2-40B4-BE49-F238E27FC236}">
                <a16:creationId xmlns:a16="http://schemas.microsoft.com/office/drawing/2014/main" xmlns="" id="{4294FECA-C91A-4784-8ADF-36E9EA7ABD38}"/>
              </a:ext>
            </a:extLst>
          </p:cNvPr>
          <p:cNvSpPr txBox="1">
            <a:spLocks/>
          </p:cNvSpPr>
          <p:nvPr/>
        </p:nvSpPr>
        <p:spPr>
          <a:xfrm>
            <a:off x="5334000" y="1600200"/>
            <a:ext cx="3581400" cy="4953000"/>
          </a:xfrm>
          <a:prstGeom prst="rect">
            <a:avLst/>
          </a:prstGeom>
        </p:spPr>
        <p:txBody>
          <a:bodyPr wrap="square"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2400"/>
          </a:p>
          <a:p>
            <a:r>
              <a:rPr lang="en-US" sz="2400"/>
              <a:t>Promote awareness of the types of scams occurring in our community </a:t>
            </a:r>
          </a:p>
          <a:p>
            <a:r>
              <a:rPr lang="en-US" sz="2400"/>
              <a:t>Understand how scammers operate so we can protect ourselves against them</a:t>
            </a:r>
          </a:p>
          <a:p>
            <a:r>
              <a:rPr lang="en-US" sz="2400"/>
              <a:t>Know what to do if we experience a scam </a:t>
            </a:r>
          </a:p>
          <a:p>
            <a:pPr marL="0" indent="0">
              <a:buFont typeface="Arial" panose="020B0604020202020204" pitchFamily="34" charset="0"/>
              <a:buNone/>
            </a:pPr>
            <a:endParaRPr lang="en-AU" sz="2400" dirty="0"/>
          </a:p>
        </p:txBody>
      </p:sp>
      <p:sp>
        <p:nvSpPr>
          <p:cNvPr id="5" name="Slide Number Placeholder 4">
            <a:extLst>
              <a:ext uri="{FF2B5EF4-FFF2-40B4-BE49-F238E27FC236}">
                <a16:creationId xmlns:a16="http://schemas.microsoft.com/office/drawing/2014/main" xmlns="" id="{C110506B-4672-49E0-9DA7-4922EDB6801A}"/>
              </a:ext>
            </a:extLst>
          </p:cNvPr>
          <p:cNvSpPr>
            <a:spLocks noGrp="1"/>
          </p:cNvSpPr>
          <p:nvPr>
            <p:ph type="sldNum" sz="quarter" idx="12"/>
          </p:nvPr>
        </p:nvSpPr>
        <p:spPr/>
        <p:txBody>
          <a:bodyPr/>
          <a:lstStyle/>
          <a:p>
            <a:fld id="{16DA865B-E7D7-4BCB-B4C3-DB797149269F}" type="slidenum">
              <a:rPr lang="en-AU" smtClean="0"/>
              <a:t>37</a:t>
            </a:fld>
            <a:endParaRPr lang="en-AU"/>
          </a:p>
        </p:txBody>
      </p:sp>
    </p:spTree>
    <p:extLst>
      <p:ext uri="{BB962C8B-B14F-4D97-AF65-F5344CB8AC3E}">
        <p14:creationId xmlns:p14="http://schemas.microsoft.com/office/powerpoint/2010/main" val="4156666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E358E8A-8BB2-4D64-BBB4-8D9DFD6D9954}"/>
              </a:ext>
            </a:extLst>
          </p:cNvPr>
          <p:cNvSpPr/>
          <p:nvPr/>
        </p:nvSpPr>
        <p:spPr>
          <a:xfrm>
            <a:off x="3491099" y="374503"/>
            <a:ext cx="4248472" cy="923330"/>
          </a:xfrm>
          <a:prstGeom prst="rect">
            <a:avLst/>
          </a:prstGeom>
        </p:spPr>
        <p:txBody>
          <a:bodyPr wrap="square">
            <a:spAutoFit/>
          </a:bodyPr>
          <a:lstStyle/>
          <a:p>
            <a:pPr algn="ctr"/>
            <a:r>
              <a:rPr lang="en-AU" sz="5400" b="1" dirty="0">
                <a:solidFill>
                  <a:schemeClr val="accent2"/>
                </a:solidFill>
                <a:effectLst>
                  <a:outerShdw blurRad="38100" dist="38100" dir="2700000" algn="tl">
                    <a:srgbClr val="000000">
                      <a:alpha val="43137"/>
                    </a:srgbClr>
                  </a:outerShdw>
                </a:effectLst>
                <a:latin typeface="+mj-lt"/>
              </a:rPr>
              <a:t>QUESTIONS</a:t>
            </a:r>
            <a:endParaRPr lang="en-AU" sz="5400" dirty="0">
              <a:solidFill>
                <a:schemeClr val="accent2"/>
              </a:solidFill>
              <a:effectLst>
                <a:outerShdw blurRad="38100" dist="38100" dir="2700000" algn="tl">
                  <a:srgbClr val="000000">
                    <a:alpha val="43137"/>
                  </a:srgbClr>
                </a:outerShdw>
              </a:effectLst>
              <a:latin typeface="+mj-lt"/>
            </a:endParaRPr>
          </a:p>
        </p:txBody>
      </p:sp>
      <p:pic>
        <p:nvPicPr>
          <p:cNvPr id="3" name="Picture 2">
            <a:extLst>
              <a:ext uri="{FF2B5EF4-FFF2-40B4-BE49-F238E27FC236}">
                <a16:creationId xmlns:a16="http://schemas.microsoft.com/office/drawing/2014/main" xmlns="" id="{714C674A-37EA-4073-9CC4-C67431320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115" y="1544018"/>
            <a:ext cx="6530349" cy="522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xmlns="" id="{21096AA7-B9BB-4526-965C-5022D4CCF0A9}"/>
              </a:ext>
            </a:extLst>
          </p:cNvPr>
          <p:cNvSpPr>
            <a:spLocks noGrp="1"/>
          </p:cNvSpPr>
          <p:nvPr>
            <p:ph type="sldNum" sz="quarter" idx="12"/>
          </p:nvPr>
        </p:nvSpPr>
        <p:spPr/>
        <p:txBody>
          <a:bodyPr/>
          <a:lstStyle/>
          <a:p>
            <a:fld id="{16DA865B-E7D7-4BCB-B4C3-DB797149269F}" type="slidenum">
              <a:rPr lang="en-AU" smtClean="0"/>
              <a:t>38</a:t>
            </a:fld>
            <a:endParaRPr lang="en-AU"/>
          </a:p>
        </p:txBody>
      </p:sp>
    </p:spTree>
    <p:extLst>
      <p:ext uri="{BB962C8B-B14F-4D97-AF65-F5344CB8AC3E}">
        <p14:creationId xmlns:p14="http://schemas.microsoft.com/office/powerpoint/2010/main" val="38273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852B93-E8EB-41DA-B61D-54BF8B2BBA2C}"/>
              </a:ext>
            </a:extLst>
          </p:cNvPr>
          <p:cNvSpPr txBox="1">
            <a:spLocks/>
          </p:cNvSpPr>
          <p:nvPr/>
        </p:nvSpPr>
        <p:spPr>
          <a:xfrm>
            <a:off x="1475655" y="228600"/>
            <a:ext cx="903550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2"/>
                </a:solidFill>
                <a:effectLst>
                  <a:outerShdw blurRad="38100" dist="38100" dir="2700000" algn="tl">
                    <a:srgbClr val="000000">
                      <a:alpha val="43137"/>
                    </a:srgbClr>
                  </a:outerShdw>
                </a:effectLst>
              </a:rPr>
              <a:t>Understanding how scammers operate </a:t>
            </a:r>
          </a:p>
        </p:txBody>
      </p:sp>
      <p:sp>
        <p:nvSpPr>
          <p:cNvPr id="3" name="Content Placeholder 2">
            <a:extLst>
              <a:ext uri="{FF2B5EF4-FFF2-40B4-BE49-F238E27FC236}">
                <a16:creationId xmlns:a16="http://schemas.microsoft.com/office/drawing/2014/main" xmlns="" id="{06DBF79E-6B27-4CE3-96AC-657ADB034C53}"/>
              </a:ext>
            </a:extLst>
          </p:cNvPr>
          <p:cNvSpPr txBox="1">
            <a:spLocks/>
          </p:cNvSpPr>
          <p:nvPr/>
        </p:nvSpPr>
        <p:spPr>
          <a:xfrm>
            <a:off x="337351" y="1362844"/>
            <a:ext cx="10244832" cy="49964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q"/>
            </a:pPr>
            <a:r>
              <a:rPr lang="en-US" dirty="0"/>
              <a:t>  Scammers are constantly looking for new opportunities to exploit us such as online shopping scams, NBN scams, fake bushfire charities, ATO scams, crypto currency scams</a:t>
            </a:r>
          </a:p>
          <a:p>
            <a:pPr>
              <a:lnSpc>
                <a:spcPct val="150000"/>
              </a:lnSpc>
              <a:buFont typeface="Wingdings" panose="05000000000000000000" pitchFamily="2" charset="2"/>
              <a:buChar char="q"/>
            </a:pPr>
            <a:r>
              <a:rPr lang="en-US" dirty="0"/>
              <a:t> The common element is people tricking you into giving them personal details or money  </a:t>
            </a:r>
          </a:p>
          <a:p>
            <a:pPr>
              <a:lnSpc>
                <a:spcPct val="150000"/>
              </a:lnSpc>
              <a:buFont typeface="Wingdings" panose="05000000000000000000" pitchFamily="2" charset="2"/>
              <a:buChar char="q"/>
            </a:pPr>
            <a:r>
              <a:rPr lang="en-US" dirty="0"/>
              <a:t> If we learn how scammers operate, we can learn how to protect ourselves </a:t>
            </a:r>
          </a:p>
        </p:txBody>
      </p:sp>
      <p:pic>
        <p:nvPicPr>
          <p:cNvPr id="4" name="Picture 3">
            <a:extLst>
              <a:ext uri="{FF2B5EF4-FFF2-40B4-BE49-F238E27FC236}">
                <a16:creationId xmlns:a16="http://schemas.microsoft.com/office/drawing/2014/main" xmlns="" id="{13678AC5-430C-4FF8-A4D2-7E36358F9BB7}"/>
              </a:ext>
            </a:extLst>
          </p:cNvPr>
          <p:cNvPicPr>
            <a:picLocks noChangeAspect="1"/>
          </p:cNvPicPr>
          <p:nvPr/>
        </p:nvPicPr>
        <p:blipFill>
          <a:blip r:embed="rId3"/>
          <a:stretch>
            <a:fillRect/>
          </a:stretch>
        </p:blipFill>
        <p:spPr>
          <a:xfrm>
            <a:off x="10073148" y="4435253"/>
            <a:ext cx="2082583" cy="2194148"/>
          </a:xfrm>
          <a:prstGeom prst="rect">
            <a:avLst/>
          </a:prstGeom>
        </p:spPr>
      </p:pic>
      <p:sp>
        <p:nvSpPr>
          <p:cNvPr id="5" name="Slide Number Placeholder 4">
            <a:extLst>
              <a:ext uri="{FF2B5EF4-FFF2-40B4-BE49-F238E27FC236}">
                <a16:creationId xmlns:a16="http://schemas.microsoft.com/office/drawing/2014/main" xmlns="" id="{65B71301-B3E2-434D-A39C-227C29F94C07}"/>
              </a:ext>
            </a:extLst>
          </p:cNvPr>
          <p:cNvSpPr>
            <a:spLocks noGrp="1"/>
          </p:cNvSpPr>
          <p:nvPr>
            <p:ph type="sldNum" sz="quarter" idx="12"/>
          </p:nvPr>
        </p:nvSpPr>
        <p:spPr/>
        <p:txBody>
          <a:bodyPr/>
          <a:lstStyle/>
          <a:p>
            <a:fld id="{16DA865B-E7D7-4BCB-B4C3-DB797149269F}" type="slidenum">
              <a:rPr lang="en-AU" smtClean="0"/>
              <a:t>4</a:t>
            </a:fld>
            <a:endParaRPr lang="en-AU"/>
          </a:p>
        </p:txBody>
      </p:sp>
    </p:spTree>
    <p:extLst>
      <p:ext uri="{BB962C8B-B14F-4D97-AF65-F5344CB8AC3E}">
        <p14:creationId xmlns:p14="http://schemas.microsoft.com/office/powerpoint/2010/main" val="425911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C99D72-3DEF-4ADA-91F0-4B31682E57DB}"/>
              </a:ext>
            </a:extLst>
          </p:cNvPr>
          <p:cNvSpPr txBox="1">
            <a:spLocks/>
          </p:cNvSpPr>
          <p:nvPr/>
        </p:nvSpPr>
        <p:spPr>
          <a:xfrm>
            <a:off x="1617200" y="130954"/>
            <a:ext cx="7315200" cy="6216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2"/>
                </a:solidFill>
                <a:effectLst>
                  <a:outerShdw blurRad="38100" dist="38100" dir="2700000" algn="tl">
                    <a:srgbClr val="000000">
                      <a:alpha val="43137"/>
                    </a:srgbClr>
                  </a:outerShdw>
                </a:effectLst>
              </a:rPr>
              <a:t>Identity theft </a:t>
            </a:r>
          </a:p>
        </p:txBody>
      </p:sp>
      <p:sp>
        <p:nvSpPr>
          <p:cNvPr id="3" name="Content Placeholder 2">
            <a:extLst>
              <a:ext uri="{FF2B5EF4-FFF2-40B4-BE49-F238E27FC236}">
                <a16:creationId xmlns:a16="http://schemas.microsoft.com/office/drawing/2014/main" xmlns="" id="{26455AE4-64B1-47B3-A94F-600174042138}"/>
              </a:ext>
            </a:extLst>
          </p:cNvPr>
          <p:cNvSpPr txBox="1">
            <a:spLocks/>
          </p:cNvSpPr>
          <p:nvPr/>
        </p:nvSpPr>
        <p:spPr>
          <a:xfrm>
            <a:off x="236738" y="849774"/>
            <a:ext cx="11718523" cy="5877272"/>
          </a:xfrm>
          <a:prstGeom prst="rect">
            <a:avLst/>
          </a:prstGeom>
        </p:spPr>
        <p:txBody>
          <a:bodyPr wrap="square"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60000"/>
              </a:lnSpc>
              <a:buFont typeface="Arial" panose="020B0604020202020204" pitchFamily="34" charset="0"/>
              <a:buNone/>
              <a:defRPr/>
            </a:pPr>
            <a:r>
              <a:rPr lang="en-AU" sz="3400" dirty="0"/>
              <a:t>Scammers use many forms of Identity theft, including stealing from letterboxes and stealing online information. </a:t>
            </a:r>
          </a:p>
          <a:p>
            <a:pPr marL="0" indent="0">
              <a:lnSpc>
                <a:spcPct val="160000"/>
              </a:lnSpc>
              <a:buFont typeface="Arial" panose="020B0604020202020204" pitchFamily="34" charset="0"/>
              <a:buNone/>
              <a:defRPr/>
            </a:pPr>
            <a:r>
              <a:rPr lang="en-AU" sz="3400" dirty="0"/>
              <a:t>These scammers will steal personal information including:</a:t>
            </a:r>
          </a:p>
          <a:p>
            <a:pPr>
              <a:lnSpc>
                <a:spcPct val="160000"/>
              </a:lnSpc>
              <a:buFont typeface="Wingdings" panose="05000000000000000000" pitchFamily="2" charset="2"/>
              <a:buChar char="Ø"/>
              <a:defRPr/>
            </a:pPr>
            <a:r>
              <a:rPr lang="en-AU" sz="3400" dirty="0"/>
              <a:t> name, address, date and place of birth</a:t>
            </a:r>
          </a:p>
          <a:p>
            <a:pPr>
              <a:lnSpc>
                <a:spcPct val="160000"/>
              </a:lnSpc>
              <a:buFont typeface="Wingdings" panose="05000000000000000000" pitchFamily="2" charset="2"/>
              <a:buChar char="Ø"/>
              <a:defRPr/>
            </a:pPr>
            <a:r>
              <a:rPr lang="en-AU" sz="3400" dirty="0"/>
              <a:t> driver’s licence, passport, Medicare and/or Tax File number.</a:t>
            </a:r>
          </a:p>
          <a:p>
            <a:pPr>
              <a:lnSpc>
                <a:spcPct val="160000"/>
              </a:lnSpc>
              <a:buFont typeface="Wingdings" panose="05000000000000000000" pitchFamily="2" charset="2"/>
              <a:buChar char="Ø"/>
              <a:defRPr/>
            </a:pPr>
            <a:r>
              <a:rPr lang="en-AU" sz="3400" dirty="0"/>
              <a:t> credit card details, credit cards and PIN numbers. </a:t>
            </a:r>
          </a:p>
          <a:p>
            <a:pPr>
              <a:lnSpc>
                <a:spcPct val="160000"/>
              </a:lnSpc>
              <a:buFont typeface="Wingdings" panose="05000000000000000000" pitchFamily="2" charset="2"/>
              <a:buChar char="Ø"/>
              <a:defRPr/>
            </a:pPr>
            <a:r>
              <a:rPr lang="en-AU" sz="3400" dirty="0"/>
              <a:t> online account username(s), login details and passwords .</a:t>
            </a:r>
          </a:p>
          <a:p>
            <a:pPr marL="0" indent="0" algn="just">
              <a:lnSpc>
                <a:spcPct val="160000"/>
              </a:lnSpc>
              <a:buFont typeface="Arial" panose="020B0604020202020204" pitchFamily="34" charset="0"/>
              <a:buNone/>
              <a:defRPr/>
            </a:pPr>
            <a:r>
              <a:rPr lang="en-AU" sz="3400" dirty="0"/>
              <a:t>If someone steals your identifying information they may be able to access your accounts or use your identity to commit fraud or open bank accounts in your name</a:t>
            </a:r>
          </a:p>
          <a:p>
            <a:pPr algn="just"/>
            <a:endParaRPr lang="en-AU" sz="1300" dirty="0"/>
          </a:p>
          <a:p>
            <a:pPr marL="0" indent="0">
              <a:buFont typeface="Arial" panose="020B0604020202020204" pitchFamily="34" charset="0"/>
              <a:buNone/>
              <a:defRPr/>
            </a:pPr>
            <a:endParaRPr lang="en-AU" sz="1300" dirty="0"/>
          </a:p>
          <a:p>
            <a:pPr marL="0" indent="0">
              <a:buFont typeface="Wingdings" panose="05000000000000000000" pitchFamily="2" charset="2"/>
              <a:buNone/>
              <a:defRPr/>
            </a:pPr>
            <a:endParaRPr lang="en-AU" sz="1300" dirty="0"/>
          </a:p>
        </p:txBody>
      </p:sp>
      <p:pic>
        <p:nvPicPr>
          <p:cNvPr id="9218" name="Picture 2" descr="What's the best identity theft protection? | NordVPN">
            <a:extLst>
              <a:ext uri="{FF2B5EF4-FFF2-40B4-BE49-F238E27FC236}">
                <a16:creationId xmlns:a16="http://schemas.microsoft.com/office/drawing/2014/main" xmlns="" id="{6082B2B4-E25B-4A6E-9728-5BFADD927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966" y="1515542"/>
            <a:ext cx="2689330" cy="1506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xmlns="" id="{3CC052D2-B3FA-47AA-84BE-392AD577A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6297" y="3216252"/>
            <a:ext cx="3195117" cy="2126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xmlns="" id="{529361F7-65C3-49F7-A05B-FAB15035E308}"/>
              </a:ext>
            </a:extLst>
          </p:cNvPr>
          <p:cNvSpPr>
            <a:spLocks noGrp="1"/>
          </p:cNvSpPr>
          <p:nvPr>
            <p:ph type="sldNum" sz="quarter" idx="12"/>
          </p:nvPr>
        </p:nvSpPr>
        <p:spPr/>
        <p:txBody>
          <a:bodyPr/>
          <a:lstStyle/>
          <a:p>
            <a:fld id="{16DA865B-E7D7-4BCB-B4C3-DB797149269F}" type="slidenum">
              <a:rPr lang="en-AU" smtClean="0"/>
              <a:t>5</a:t>
            </a:fld>
            <a:endParaRPr lang="en-AU"/>
          </a:p>
        </p:txBody>
      </p:sp>
    </p:spTree>
    <p:extLst>
      <p:ext uri="{BB962C8B-B14F-4D97-AF65-F5344CB8AC3E}">
        <p14:creationId xmlns:p14="http://schemas.microsoft.com/office/powerpoint/2010/main" val="119730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459ACC-4B23-43A4-B6BC-EEB1B3922990}"/>
              </a:ext>
            </a:extLst>
          </p:cNvPr>
          <p:cNvSpPr txBox="1">
            <a:spLocks/>
          </p:cNvSpPr>
          <p:nvPr/>
        </p:nvSpPr>
        <p:spPr>
          <a:xfrm>
            <a:off x="1626078" y="287088"/>
            <a:ext cx="9302334" cy="6216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2"/>
                </a:solidFill>
                <a:effectLst>
                  <a:outerShdw blurRad="38100" dist="38100" dir="2700000" algn="tl">
                    <a:srgbClr val="000000">
                      <a:alpha val="43137"/>
                    </a:srgbClr>
                  </a:outerShdw>
                </a:effectLst>
              </a:rPr>
              <a:t>Protecting yourself against identity theft </a:t>
            </a:r>
          </a:p>
        </p:txBody>
      </p:sp>
      <p:sp>
        <p:nvSpPr>
          <p:cNvPr id="3" name="Content Placeholder 2">
            <a:extLst>
              <a:ext uri="{FF2B5EF4-FFF2-40B4-BE49-F238E27FC236}">
                <a16:creationId xmlns:a16="http://schemas.microsoft.com/office/drawing/2014/main" xmlns="" id="{0CC42158-ED62-4536-9B12-7A452918A2DA}"/>
              </a:ext>
            </a:extLst>
          </p:cNvPr>
          <p:cNvSpPr txBox="1">
            <a:spLocks/>
          </p:cNvSpPr>
          <p:nvPr/>
        </p:nvSpPr>
        <p:spPr>
          <a:xfrm>
            <a:off x="110489" y="980728"/>
            <a:ext cx="11971022" cy="5877272"/>
          </a:xfrm>
          <a:prstGeom prst="rect">
            <a:avLst/>
          </a:prstGeom>
        </p:spPr>
        <p:txBody>
          <a:bodyPr wrap="square" anchor="t">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buFont typeface="Wingdings" pitchFamily="2" charset="2"/>
              <a:buChar char="ü"/>
              <a:defRPr/>
            </a:pPr>
            <a:r>
              <a:rPr lang="en-AU" sz="5900" dirty="0"/>
              <a:t>Make sure your letterbox  is locked, clear it out regularly and have someone trustworthy clear it while you’re away </a:t>
            </a:r>
          </a:p>
          <a:p>
            <a:pPr>
              <a:lnSpc>
                <a:spcPct val="160000"/>
              </a:lnSpc>
              <a:buFont typeface="Wingdings" pitchFamily="2" charset="2"/>
              <a:buChar char="ü"/>
            </a:pPr>
            <a:r>
              <a:rPr lang="en-AU" sz="5900" dirty="0"/>
              <a:t>Ensure discarded personal documents such as bills, insurance renewals or health care records are torn up so personal details can not be identified</a:t>
            </a:r>
          </a:p>
          <a:p>
            <a:pPr>
              <a:lnSpc>
                <a:spcPct val="160000"/>
              </a:lnSpc>
              <a:buFont typeface="Wingdings" pitchFamily="2" charset="2"/>
              <a:buChar char="ü"/>
            </a:pPr>
            <a:r>
              <a:rPr lang="en-AU" sz="5900" dirty="0"/>
              <a:t>Don’t use public Wi-Fi to do banking and other sensitive transactions                                     (they may not be secure) – Use a VPN (Virtual Private Network)</a:t>
            </a:r>
          </a:p>
          <a:p>
            <a:pPr>
              <a:lnSpc>
                <a:spcPct val="160000"/>
              </a:lnSpc>
              <a:buFont typeface="Wingdings" pitchFamily="2" charset="2"/>
              <a:buChar char="ü"/>
            </a:pPr>
            <a:r>
              <a:rPr lang="en-AU" sz="5900" dirty="0"/>
              <a:t>Limit the information you share on social media (don’t disclose your birthday, address or when you are going on holidays)</a:t>
            </a:r>
          </a:p>
          <a:p>
            <a:pPr>
              <a:lnSpc>
                <a:spcPct val="160000"/>
              </a:lnSpc>
              <a:buFont typeface="Wingdings" pitchFamily="2" charset="2"/>
              <a:buChar char="ü"/>
            </a:pPr>
            <a:r>
              <a:rPr lang="en-AU" sz="5900" dirty="0"/>
              <a:t>Do not accept friends requests from people you don’t know </a:t>
            </a:r>
          </a:p>
          <a:p>
            <a:endParaRPr lang="en-AU" sz="1300" dirty="0"/>
          </a:p>
          <a:p>
            <a:endParaRPr lang="en-AU" sz="1300" dirty="0"/>
          </a:p>
          <a:p>
            <a:pPr marL="0" indent="0">
              <a:buFont typeface="Arial" panose="020B0604020202020204" pitchFamily="34" charset="0"/>
              <a:buNone/>
              <a:defRPr/>
            </a:pPr>
            <a:endParaRPr lang="en-AU" sz="1300" dirty="0"/>
          </a:p>
          <a:p>
            <a:pPr marL="0" indent="0">
              <a:buFont typeface="Wingdings" panose="05000000000000000000" pitchFamily="2" charset="2"/>
              <a:buNone/>
              <a:defRPr/>
            </a:pPr>
            <a:endParaRPr lang="en-AU" sz="1300" dirty="0"/>
          </a:p>
        </p:txBody>
      </p:sp>
      <p:pic>
        <p:nvPicPr>
          <p:cNvPr id="4" name="Picture 2" descr="5 Things To Know Before Installing Your Mailbox Lock">
            <a:extLst>
              <a:ext uri="{FF2B5EF4-FFF2-40B4-BE49-F238E27FC236}">
                <a16:creationId xmlns:a16="http://schemas.microsoft.com/office/drawing/2014/main" xmlns="" id="{D4EBEF26-9C40-4775-A6C0-ED9569098C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517" r="31329"/>
          <a:stretch/>
        </p:blipFill>
        <p:spPr bwMode="auto">
          <a:xfrm>
            <a:off x="10252229" y="2821297"/>
            <a:ext cx="1352365" cy="1744135"/>
          </a:xfrm>
          <a:prstGeom prst="rect">
            <a:avLst/>
          </a:prstGeom>
          <a:solidFill>
            <a:srgbClr val="FFFFFF"/>
          </a:solidFill>
        </p:spPr>
      </p:pic>
      <p:sp>
        <p:nvSpPr>
          <p:cNvPr id="5" name="Slide Number Placeholder 4">
            <a:extLst>
              <a:ext uri="{FF2B5EF4-FFF2-40B4-BE49-F238E27FC236}">
                <a16:creationId xmlns:a16="http://schemas.microsoft.com/office/drawing/2014/main" xmlns="" id="{CD279163-083A-44F7-85A1-FC2EC1BBE5BC}"/>
              </a:ext>
            </a:extLst>
          </p:cNvPr>
          <p:cNvSpPr>
            <a:spLocks noGrp="1"/>
          </p:cNvSpPr>
          <p:nvPr>
            <p:ph type="sldNum" sz="quarter" idx="12"/>
          </p:nvPr>
        </p:nvSpPr>
        <p:spPr/>
        <p:txBody>
          <a:bodyPr/>
          <a:lstStyle/>
          <a:p>
            <a:fld id="{16DA865B-E7D7-4BCB-B4C3-DB797149269F}" type="slidenum">
              <a:rPr lang="en-AU" smtClean="0"/>
              <a:t>6</a:t>
            </a:fld>
            <a:endParaRPr lang="en-AU"/>
          </a:p>
        </p:txBody>
      </p:sp>
    </p:spTree>
    <p:extLst>
      <p:ext uri="{BB962C8B-B14F-4D97-AF65-F5344CB8AC3E}">
        <p14:creationId xmlns:p14="http://schemas.microsoft.com/office/powerpoint/2010/main" val="168059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8D565953-CA16-437A-944A-DA822158B884}"/>
              </a:ext>
            </a:extLst>
          </p:cNvPr>
          <p:cNvSpPr txBox="1">
            <a:spLocks/>
          </p:cNvSpPr>
          <p:nvPr/>
        </p:nvSpPr>
        <p:spPr>
          <a:xfrm>
            <a:off x="976545" y="158968"/>
            <a:ext cx="10085032" cy="64087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AU" altLang="en-US" sz="4400" b="1" dirty="0">
                <a:solidFill>
                  <a:schemeClr val="accent2"/>
                </a:solidFill>
                <a:effectLst>
                  <a:outerShdw blurRad="38100" dist="38100" dir="2700000" algn="tl">
                    <a:srgbClr val="000000">
                      <a:alpha val="43137"/>
                    </a:srgbClr>
                  </a:outerShdw>
                </a:effectLst>
                <a:latin typeface="+mj-lt"/>
              </a:rPr>
              <a:t>Hacking</a:t>
            </a:r>
            <a:endParaRPr lang="en-AU" sz="4400" dirty="0"/>
          </a:p>
          <a:p>
            <a:pPr marL="0" indent="0" algn="just">
              <a:lnSpc>
                <a:spcPct val="150000"/>
              </a:lnSpc>
              <a:buFont typeface="Arial" panose="020B0604020202020204" pitchFamily="34" charset="0"/>
              <a:buNone/>
              <a:defRPr/>
            </a:pPr>
            <a:r>
              <a:rPr lang="en-AU" dirty="0"/>
              <a:t>Hacking occurs when a scammer gains access to your personal information by using technology to break into your computer, mobile device or network. Hacking often involves sending emails with attachments or a link that may appear legitimate, that install Malware (</a:t>
            </a:r>
            <a:r>
              <a:rPr lang="en-AU" b="1" dirty="0"/>
              <a:t>Mal</a:t>
            </a:r>
            <a:r>
              <a:rPr lang="en-AU" dirty="0"/>
              <a:t>icious soft</a:t>
            </a:r>
            <a:r>
              <a:rPr lang="en-AU" b="1" dirty="0"/>
              <a:t>ware</a:t>
            </a:r>
            <a:r>
              <a:rPr lang="en-AU" dirty="0"/>
              <a:t>) on your computer when you open them. </a:t>
            </a:r>
          </a:p>
          <a:p>
            <a:pPr marL="0" indent="0" algn="just">
              <a:buFont typeface="Arial" panose="020B0604020202020204" pitchFamily="34" charset="0"/>
              <a:buNone/>
              <a:defRPr/>
            </a:pPr>
            <a:endParaRPr lang="en-AU" sz="2000" dirty="0"/>
          </a:p>
          <a:p>
            <a:pPr marL="0" indent="0">
              <a:buFont typeface="Wingdings" panose="05000000000000000000" pitchFamily="2" charset="2"/>
              <a:buNone/>
              <a:defRPr/>
            </a:pPr>
            <a:endParaRPr lang="en-AU" sz="2000" dirty="0"/>
          </a:p>
          <a:p>
            <a:pPr marL="0" indent="0">
              <a:buFont typeface="Wingdings" panose="05000000000000000000" pitchFamily="2" charset="2"/>
              <a:buNone/>
              <a:defRPr/>
            </a:pPr>
            <a:endParaRPr lang="en-AU" sz="2000" dirty="0"/>
          </a:p>
        </p:txBody>
      </p:sp>
      <p:pic>
        <p:nvPicPr>
          <p:cNvPr id="3" name="Picture 2">
            <a:extLst>
              <a:ext uri="{FF2B5EF4-FFF2-40B4-BE49-F238E27FC236}">
                <a16:creationId xmlns:a16="http://schemas.microsoft.com/office/drawing/2014/main" xmlns="" id="{8B133434-19E5-485F-9CD6-6C58973263C7}"/>
              </a:ext>
            </a:extLst>
          </p:cNvPr>
          <p:cNvPicPr>
            <a:picLocks noChangeAspect="1"/>
          </p:cNvPicPr>
          <p:nvPr/>
        </p:nvPicPr>
        <p:blipFill>
          <a:blip r:embed="rId3"/>
          <a:stretch>
            <a:fillRect/>
          </a:stretch>
        </p:blipFill>
        <p:spPr>
          <a:xfrm>
            <a:off x="4022569" y="4533135"/>
            <a:ext cx="2808312" cy="1894765"/>
          </a:xfrm>
          <a:prstGeom prst="rect">
            <a:avLst/>
          </a:prstGeom>
        </p:spPr>
      </p:pic>
      <p:sp>
        <p:nvSpPr>
          <p:cNvPr id="4" name="Slide Number Placeholder 3">
            <a:extLst>
              <a:ext uri="{FF2B5EF4-FFF2-40B4-BE49-F238E27FC236}">
                <a16:creationId xmlns:a16="http://schemas.microsoft.com/office/drawing/2014/main" xmlns="" id="{3E4ADBEA-EA48-4567-A586-E4600DDE5581}"/>
              </a:ext>
            </a:extLst>
          </p:cNvPr>
          <p:cNvSpPr>
            <a:spLocks noGrp="1"/>
          </p:cNvSpPr>
          <p:nvPr>
            <p:ph type="sldNum" sz="quarter" idx="12"/>
          </p:nvPr>
        </p:nvSpPr>
        <p:spPr/>
        <p:txBody>
          <a:bodyPr/>
          <a:lstStyle/>
          <a:p>
            <a:fld id="{16DA865B-E7D7-4BCB-B4C3-DB797149269F}" type="slidenum">
              <a:rPr lang="en-AU" smtClean="0"/>
              <a:t>7</a:t>
            </a:fld>
            <a:endParaRPr lang="en-AU"/>
          </a:p>
        </p:txBody>
      </p:sp>
    </p:spTree>
    <p:extLst>
      <p:ext uri="{BB962C8B-B14F-4D97-AF65-F5344CB8AC3E}">
        <p14:creationId xmlns:p14="http://schemas.microsoft.com/office/powerpoint/2010/main" val="271112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1A3CF0-73B2-4AD2-920D-3C96208C68D4}"/>
              </a:ext>
            </a:extLst>
          </p:cNvPr>
          <p:cNvSpPr txBox="1">
            <a:spLocks/>
          </p:cNvSpPr>
          <p:nvPr/>
        </p:nvSpPr>
        <p:spPr>
          <a:xfrm>
            <a:off x="1795509" y="264111"/>
            <a:ext cx="73152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chemeClr val="accent2"/>
                </a:solidFill>
                <a:effectLst>
                  <a:outerShdw blurRad="38100" dist="38100" dir="2700000" algn="tl">
                    <a:srgbClr val="000000">
                      <a:alpha val="43137"/>
                    </a:srgbClr>
                  </a:outerShdw>
                </a:effectLst>
              </a:rPr>
              <a:t>Common examples of hacking </a:t>
            </a:r>
            <a:endParaRPr lang="en-AU" dirty="0"/>
          </a:p>
        </p:txBody>
      </p:sp>
      <p:sp>
        <p:nvSpPr>
          <p:cNvPr id="3" name="Content Placeholder 2">
            <a:extLst>
              <a:ext uri="{FF2B5EF4-FFF2-40B4-BE49-F238E27FC236}">
                <a16:creationId xmlns:a16="http://schemas.microsoft.com/office/drawing/2014/main" xmlns="" id="{0918399C-E4C8-40EA-AC37-D1C55739675F}"/>
              </a:ext>
            </a:extLst>
          </p:cNvPr>
          <p:cNvSpPr txBox="1">
            <a:spLocks/>
          </p:cNvSpPr>
          <p:nvPr/>
        </p:nvSpPr>
        <p:spPr>
          <a:xfrm>
            <a:off x="656115" y="718836"/>
            <a:ext cx="10171461" cy="5544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b="1" dirty="0"/>
          </a:p>
          <a:p>
            <a:pPr>
              <a:buFont typeface="Wingdings" panose="05000000000000000000" pitchFamily="2" charset="2"/>
              <a:buChar char="Ø"/>
            </a:pPr>
            <a:r>
              <a:rPr lang="en-AU" b="1" dirty="0"/>
              <a:t>Adware – </a:t>
            </a:r>
            <a:r>
              <a:rPr lang="en-AU" dirty="0"/>
              <a:t>If your computer has been infected  with adware, advertisements will automatically be on your computer.</a:t>
            </a:r>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a:buFont typeface="Wingdings" panose="05000000000000000000" pitchFamily="2" charset="2"/>
              <a:buChar char="Ø"/>
            </a:pPr>
            <a:r>
              <a:rPr lang="en-AU" b="1" dirty="0"/>
              <a:t>Spyware – </a:t>
            </a:r>
            <a:r>
              <a:rPr lang="en-AU" dirty="0"/>
              <a:t>Spies on a user’s activity without their knowledge. It can spy on keystrokes, your data and your information.</a:t>
            </a:r>
            <a:endParaRPr lang="en-AU" b="1" dirty="0"/>
          </a:p>
          <a:p>
            <a:pPr marL="0" indent="0">
              <a:buFont typeface="Arial" panose="020B0604020202020204" pitchFamily="34" charset="0"/>
              <a:buNone/>
            </a:pPr>
            <a:endParaRPr lang="en-AU" b="1" dirty="0"/>
          </a:p>
          <a:p>
            <a:pPr marL="0" indent="0">
              <a:buFont typeface="Arial" panose="020B0604020202020204" pitchFamily="34" charset="0"/>
              <a:buNone/>
            </a:pPr>
            <a:endParaRPr lang="en-AU" b="1" dirty="0"/>
          </a:p>
          <a:p>
            <a:pPr>
              <a:buFont typeface="Wingdings" panose="05000000000000000000" pitchFamily="2" charset="2"/>
              <a:buChar char="Ø"/>
            </a:pPr>
            <a:r>
              <a:rPr lang="en-AU" b="1" dirty="0"/>
              <a:t>Ransomware- </a:t>
            </a:r>
            <a:r>
              <a:rPr lang="en-AU" dirty="0"/>
              <a:t>Encrypts your device/computer, so it freezes and forces you to pay a ‘ransom’ to have it unlocked. </a:t>
            </a:r>
          </a:p>
          <a:p>
            <a:pPr marL="0" indent="0">
              <a:buFont typeface="Arial" panose="020B0604020202020204" pitchFamily="34" charset="0"/>
              <a:buNone/>
            </a:pPr>
            <a:endParaRPr lang="en-AU" dirty="0"/>
          </a:p>
          <a:p>
            <a:endParaRPr lang="en-AU" dirty="0"/>
          </a:p>
        </p:txBody>
      </p:sp>
      <p:pic>
        <p:nvPicPr>
          <p:cNvPr id="4" name="Picture 3">
            <a:extLst>
              <a:ext uri="{FF2B5EF4-FFF2-40B4-BE49-F238E27FC236}">
                <a16:creationId xmlns:a16="http://schemas.microsoft.com/office/drawing/2014/main" xmlns="" id="{FC83D559-E280-43C2-A864-683EEE41E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3677" y="5596186"/>
            <a:ext cx="1601301" cy="978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Adware Explained - WhatIsMyIP.com®">
            <a:extLst>
              <a:ext uri="{FF2B5EF4-FFF2-40B4-BE49-F238E27FC236}">
                <a16:creationId xmlns:a16="http://schemas.microsoft.com/office/drawing/2014/main" xmlns="" id="{1B97CB06-09EB-440A-B3FF-64FC874E6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9927" y="1716681"/>
            <a:ext cx="1567846" cy="10528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What is Spyware? Protect Yourself from Spyware | Kaspersky">
            <a:extLst>
              <a:ext uri="{FF2B5EF4-FFF2-40B4-BE49-F238E27FC236}">
                <a16:creationId xmlns:a16="http://schemas.microsoft.com/office/drawing/2014/main" xmlns="" id="{A6F845EF-FF97-448F-B9FE-213FFEC62C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6474" y="3696073"/>
            <a:ext cx="1601300" cy="95996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xmlns="" id="{51D31F84-F842-475C-B4DD-64F57769C3A6}"/>
              </a:ext>
            </a:extLst>
          </p:cNvPr>
          <p:cNvSpPr>
            <a:spLocks noGrp="1"/>
          </p:cNvSpPr>
          <p:nvPr>
            <p:ph type="sldNum" sz="quarter" idx="12"/>
          </p:nvPr>
        </p:nvSpPr>
        <p:spPr/>
        <p:txBody>
          <a:bodyPr/>
          <a:lstStyle/>
          <a:p>
            <a:fld id="{16DA865B-E7D7-4BCB-B4C3-DB797149269F}" type="slidenum">
              <a:rPr lang="en-AU" smtClean="0"/>
              <a:t>8</a:t>
            </a:fld>
            <a:endParaRPr lang="en-AU"/>
          </a:p>
        </p:txBody>
      </p:sp>
    </p:spTree>
    <p:extLst>
      <p:ext uri="{BB962C8B-B14F-4D97-AF65-F5344CB8AC3E}">
        <p14:creationId xmlns:p14="http://schemas.microsoft.com/office/powerpoint/2010/main" val="33758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78C53-16E2-4E47-A8DE-3E22B12E01CD}"/>
              </a:ext>
            </a:extLst>
          </p:cNvPr>
          <p:cNvSpPr txBox="1">
            <a:spLocks/>
          </p:cNvSpPr>
          <p:nvPr/>
        </p:nvSpPr>
        <p:spPr>
          <a:xfrm>
            <a:off x="2013155" y="227124"/>
            <a:ext cx="7315200" cy="8241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chemeClr val="accent2"/>
                </a:solidFill>
                <a:effectLst>
                  <a:outerShdw blurRad="38100" dist="38100" dir="2700000" algn="tl">
                    <a:srgbClr val="000000">
                      <a:alpha val="43137"/>
                    </a:srgbClr>
                  </a:outerShdw>
                </a:effectLst>
              </a:rPr>
              <a:t>What to look out for</a:t>
            </a:r>
            <a:r>
              <a:rPr lang="en-AU" sz="3600" b="1" dirty="0">
                <a:solidFill>
                  <a:schemeClr val="accent2"/>
                </a:solidFill>
                <a:effectLst>
                  <a:outerShdw blurRad="38100" dist="38100" dir="2700000" algn="tl">
                    <a:srgbClr val="000000">
                      <a:alpha val="43137"/>
                    </a:srgbClr>
                  </a:outerShdw>
                </a:effectLst>
              </a:rPr>
              <a:t/>
            </a:r>
            <a:br>
              <a:rPr lang="en-AU" sz="3600" b="1" dirty="0">
                <a:solidFill>
                  <a:schemeClr val="accent2"/>
                </a:solidFill>
                <a:effectLst>
                  <a:outerShdw blurRad="38100" dist="38100" dir="2700000" algn="tl">
                    <a:srgbClr val="000000">
                      <a:alpha val="43137"/>
                    </a:srgbClr>
                  </a:outerShdw>
                </a:effectLst>
              </a:rPr>
            </a:br>
            <a:endParaRPr lang="en-AU" dirty="0"/>
          </a:p>
        </p:txBody>
      </p:sp>
      <p:sp>
        <p:nvSpPr>
          <p:cNvPr id="3" name="Content Placeholder 2">
            <a:extLst>
              <a:ext uri="{FF2B5EF4-FFF2-40B4-BE49-F238E27FC236}">
                <a16:creationId xmlns:a16="http://schemas.microsoft.com/office/drawing/2014/main" xmlns="" id="{7F9A9D88-303D-47C5-AF12-2D24BA9333F4}"/>
              </a:ext>
            </a:extLst>
          </p:cNvPr>
          <p:cNvSpPr txBox="1">
            <a:spLocks/>
          </p:cNvSpPr>
          <p:nvPr/>
        </p:nvSpPr>
        <p:spPr>
          <a:xfrm>
            <a:off x="541539" y="639192"/>
            <a:ext cx="10617692" cy="4714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AU" sz="1100" dirty="0"/>
          </a:p>
          <a:p>
            <a:pPr algn="just">
              <a:buFont typeface="Wingdings" panose="05000000000000000000" pitchFamily="2" charset="2"/>
              <a:buChar char="Ø"/>
            </a:pPr>
            <a:r>
              <a:rPr lang="en-AU" dirty="0"/>
              <a:t> Icons or strange files on you computer desktop which you cannot remember downloading</a:t>
            </a:r>
          </a:p>
          <a:p>
            <a:pPr marL="0" indent="0" algn="just">
              <a:buFont typeface="Arial" panose="020B0604020202020204" pitchFamily="34" charset="0"/>
              <a:buNone/>
            </a:pPr>
            <a:endParaRPr lang="en-AU" dirty="0"/>
          </a:p>
          <a:p>
            <a:pPr algn="just">
              <a:buFont typeface="Wingdings" panose="05000000000000000000" pitchFamily="2" charset="2"/>
              <a:buChar char="Ø"/>
            </a:pPr>
            <a:r>
              <a:rPr lang="en-AU" dirty="0"/>
              <a:t> Your computer is freezing or crashing</a:t>
            </a:r>
          </a:p>
          <a:p>
            <a:pPr marL="0" indent="0" algn="just">
              <a:buFont typeface="Arial" panose="020B0604020202020204" pitchFamily="34" charset="0"/>
              <a:buNone/>
            </a:pPr>
            <a:endParaRPr lang="en-AU" dirty="0"/>
          </a:p>
          <a:p>
            <a:pPr algn="just">
              <a:buFont typeface="Wingdings" panose="05000000000000000000" pitchFamily="2" charset="2"/>
              <a:buChar char="Ø"/>
            </a:pPr>
            <a:r>
              <a:rPr lang="en-AU" dirty="0"/>
              <a:t> Files have been modified or deleted</a:t>
            </a:r>
          </a:p>
          <a:p>
            <a:pPr marL="0" indent="0" algn="just">
              <a:buFont typeface="Arial" panose="020B0604020202020204" pitchFamily="34" charset="0"/>
              <a:buNone/>
            </a:pPr>
            <a:endParaRPr lang="en-AU" dirty="0"/>
          </a:p>
          <a:p>
            <a:pPr algn="just">
              <a:buFont typeface="Wingdings" panose="05000000000000000000" pitchFamily="2" charset="2"/>
              <a:buChar char="Ø"/>
            </a:pPr>
            <a:r>
              <a:rPr lang="en-AU" dirty="0"/>
              <a:t> A popup screen appears on your computer</a:t>
            </a:r>
          </a:p>
          <a:p>
            <a:pPr marL="0" indent="0" algn="just">
              <a:buFont typeface="Arial" panose="020B0604020202020204" pitchFamily="34" charset="0"/>
              <a:buNone/>
            </a:pPr>
            <a:endParaRPr lang="en-AU" dirty="0"/>
          </a:p>
          <a:p>
            <a:pPr marL="0" indent="0" algn="just">
              <a:buFont typeface="Arial" panose="020B0604020202020204" pitchFamily="34" charset="0"/>
              <a:buNone/>
            </a:pPr>
            <a:endParaRPr lang="en-AU" sz="1100" dirty="0"/>
          </a:p>
          <a:p>
            <a:pPr marL="0" indent="0" algn="just">
              <a:buFont typeface="Arial" panose="020B0604020202020204" pitchFamily="34" charset="0"/>
              <a:buNone/>
            </a:pPr>
            <a:endParaRPr lang="en-AU" sz="1100" dirty="0"/>
          </a:p>
        </p:txBody>
      </p:sp>
      <p:pic>
        <p:nvPicPr>
          <p:cNvPr id="4" name="Picture 4" descr="How Does Ransomware Work (And Is It Still A Threat)? - Strategic Focus">
            <a:extLst>
              <a:ext uri="{FF2B5EF4-FFF2-40B4-BE49-F238E27FC236}">
                <a16:creationId xmlns:a16="http://schemas.microsoft.com/office/drawing/2014/main" xmlns="" id="{47A08B35-366E-4B22-9329-393389F2A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045" y="1657673"/>
            <a:ext cx="4055806" cy="23293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WannaCry Ransomware attack hits NHS and 74 countries, locking doctors out  of patient records — Quartz">
            <a:extLst>
              <a:ext uri="{FF2B5EF4-FFF2-40B4-BE49-F238E27FC236}">
                <a16:creationId xmlns:a16="http://schemas.microsoft.com/office/drawing/2014/main" xmlns="" id="{D7690BF8-594C-4016-AA2E-94519BC53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9045" y="4085303"/>
            <a:ext cx="4055806" cy="243348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xmlns="" id="{9ECC6A68-B229-4740-8638-AC61E84FAE11}"/>
              </a:ext>
            </a:extLst>
          </p:cNvPr>
          <p:cNvSpPr>
            <a:spLocks noGrp="1"/>
          </p:cNvSpPr>
          <p:nvPr>
            <p:ph type="sldNum" sz="quarter" idx="12"/>
          </p:nvPr>
        </p:nvSpPr>
        <p:spPr/>
        <p:txBody>
          <a:bodyPr/>
          <a:lstStyle/>
          <a:p>
            <a:fld id="{16DA865B-E7D7-4BCB-B4C3-DB797149269F}" type="slidenum">
              <a:rPr lang="en-AU" smtClean="0"/>
              <a:t>9</a:t>
            </a:fld>
            <a:endParaRPr lang="en-AU"/>
          </a:p>
        </p:txBody>
      </p:sp>
    </p:spTree>
    <p:extLst>
      <p:ext uri="{BB962C8B-B14F-4D97-AF65-F5344CB8AC3E}">
        <p14:creationId xmlns:p14="http://schemas.microsoft.com/office/powerpoint/2010/main" val="2796770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3499</Words>
  <Application>Microsoft Office PowerPoint</Application>
  <PresentationFormat>Custom</PresentationFormat>
  <Paragraphs>432</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Cassidy</dc:creator>
  <cp:lastModifiedBy>rossandjudy</cp:lastModifiedBy>
  <cp:revision>179</cp:revision>
  <cp:lastPrinted>2022-05-10T22:25:50Z</cp:lastPrinted>
  <dcterms:created xsi:type="dcterms:W3CDTF">2021-08-29T23:13:18Z</dcterms:created>
  <dcterms:modified xsi:type="dcterms:W3CDTF">2022-05-12T02:45:42Z</dcterms:modified>
</cp:coreProperties>
</file>